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291" r:id="rId3"/>
    <p:sldId id="308" r:id="rId4"/>
    <p:sldId id="297" r:id="rId5"/>
    <p:sldId id="325" r:id="rId6"/>
    <p:sldId id="269" r:id="rId7"/>
    <p:sldId id="326" r:id="rId8"/>
    <p:sldId id="298" r:id="rId9"/>
    <p:sldId id="305" r:id="rId10"/>
    <p:sldId id="306" r:id="rId11"/>
    <p:sldId id="307" r:id="rId12"/>
    <p:sldId id="353" r:id="rId13"/>
    <p:sldId id="309" r:id="rId14"/>
    <p:sldId id="356" r:id="rId15"/>
    <p:sldId id="357" r:id="rId16"/>
    <p:sldId id="358" r:id="rId17"/>
    <p:sldId id="359" r:id="rId18"/>
    <p:sldId id="360" r:id="rId19"/>
    <p:sldId id="355" r:id="rId20"/>
    <p:sldId id="257" r:id="rId21"/>
    <p:sldId id="258" r:id="rId22"/>
    <p:sldId id="259" r:id="rId23"/>
    <p:sldId id="260" r:id="rId24"/>
    <p:sldId id="261" r:id="rId25"/>
    <p:sldId id="262" r:id="rId26"/>
    <p:sldId id="263" r:id="rId27"/>
    <p:sldId id="264" r:id="rId28"/>
    <p:sldId id="266" r:id="rId29"/>
    <p:sldId id="268" r:id="rId30"/>
    <p:sldId id="354" r:id="rId31"/>
    <p:sldId id="290" r:id="rId32"/>
    <p:sldId id="316" r:id="rId33"/>
    <p:sldId id="271" r:id="rId34"/>
    <p:sldId id="273" r:id="rId35"/>
    <p:sldId id="274" r:id="rId36"/>
    <p:sldId id="275" r:id="rId37"/>
    <p:sldId id="276" r:id="rId38"/>
    <p:sldId id="277" r:id="rId39"/>
    <p:sldId id="322" r:id="rId40"/>
    <p:sldId id="323" r:id="rId41"/>
    <p:sldId id="324" r:id="rId42"/>
    <p:sldId id="283" r:id="rId43"/>
    <p:sldId id="304" r:id="rId44"/>
    <p:sldId id="279" r:id="rId45"/>
    <p:sldId id="312" r:id="rId46"/>
    <p:sldId id="315" r:id="rId47"/>
    <p:sldId id="374" r:id="rId48"/>
    <p:sldId id="375" r:id="rId49"/>
    <p:sldId id="314" r:id="rId50"/>
    <p:sldId id="285" r:id="rId51"/>
    <p:sldId id="311" r:id="rId52"/>
    <p:sldId id="292" r:id="rId53"/>
    <p:sldId id="293" r:id="rId54"/>
    <p:sldId id="299" r:id="rId55"/>
    <p:sldId id="300" r:id="rId56"/>
    <p:sldId id="301" r:id="rId57"/>
    <p:sldId id="336" r:id="rId58"/>
    <p:sldId id="337" r:id="rId59"/>
    <p:sldId id="368" r:id="rId60"/>
    <p:sldId id="370" r:id="rId61"/>
    <p:sldId id="369" r:id="rId62"/>
    <p:sldId id="372" r:id="rId63"/>
    <p:sldId id="37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24" autoAdjust="0"/>
    <p:restoredTop sz="94660"/>
  </p:normalViewPr>
  <p:slideViewPr>
    <p:cSldViewPr snapToGrid="0">
      <p:cViewPr>
        <p:scale>
          <a:sx n="50" d="100"/>
          <a:sy n="50" d="100"/>
        </p:scale>
        <p:origin x="1550"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F4E4-231F-4813-9205-A1AD306FE3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E678E-5358-4D7A-85CA-62AB30D21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50C3CF-63CE-433E-BCBA-39EF6A812680}"/>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BD697AD8-655D-45BE-8C53-ACC2BB0C9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9428A-C3E8-4C48-95B8-3E0D1C2809EC}"/>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3283852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8AB6-CD5B-4AC4-8166-A9C9B24D3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170B-2BD8-4E54-A136-DE300775C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00087-FF26-4421-B53D-540AB6896AFA}"/>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BA8B4A37-782C-491C-8373-CFDE27680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D1D2A-82EC-4AC2-BC82-74D98DABF558}"/>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96856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9F1C8-39CF-480D-8F64-3EEDC5F79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FC8F1D-058E-4479-BA42-5EEEDD695C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5DF32-EA26-4CD6-94E0-802F2AE40352}"/>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759BE1DE-70F5-4157-A3CD-852435323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2D75ED-4E17-4DEE-87CD-14F2F2CD4EE4}"/>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36518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8EC5D-475B-4160-B41F-DCB939FC4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4CE797-D839-44F1-AD18-8BCB9ED9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137D8-DD9D-4E82-9EE5-F42B9CF2DF8F}"/>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849A63AA-35C8-4C85-942E-5C75F30A0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9D5F2-A3F4-4A37-BF48-AA82B064F8F3}"/>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154541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84C5-57D5-49A0-A7FE-2A5FF333A9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F0555C-65C8-4254-B9F0-98D385481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5D4416-2B65-4404-AE4F-873AFBE95916}"/>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5EB44400-AC53-4616-BC5C-91426FCB0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12046-E677-4B34-ADFD-3C5855CACDCF}"/>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408255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B08F-5FA7-4A89-80CE-F0ABA408B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97C9F8-B532-4882-A826-4C08C11412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143E62-D1D1-4665-A948-B4C93707E5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4E9CD-89A7-45E0-A820-4082EA2B433C}"/>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6" name="Footer Placeholder 5">
            <a:extLst>
              <a:ext uri="{FF2B5EF4-FFF2-40B4-BE49-F238E27FC236}">
                <a16:creationId xmlns:a16="http://schemas.microsoft.com/office/drawing/2014/main" id="{A0082E41-0705-4D9E-BA51-51FDEF435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6B9F44-55A9-4916-86D5-49A2A3C202C1}"/>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275011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086B7-0459-48AF-B2A6-DA500B847F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12621-86FC-40D3-8122-1C75FB1B45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EDA81-D80A-4420-80A9-54B07B55AD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3FC44-5CE7-4BD2-BF20-94DA076A1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FFDE9C-E009-42B1-94EA-2F1170E9A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6F2165-677D-4DB7-A86C-F9FF4E5D8313}"/>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8" name="Footer Placeholder 7">
            <a:extLst>
              <a:ext uri="{FF2B5EF4-FFF2-40B4-BE49-F238E27FC236}">
                <a16:creationId xmlns:a16="http://schemas.microsoft.com/office/drawing/2014/main" id="{D1A728D3-7176-45F6-B989-E0A2F9755A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3266DF-F4A2-4A9B-A0AD-61093E5180F8}"/>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373196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BF1B-4C8A-4E19-9DD9-C3B6E12ABF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467A94-3860-4460-917E-009D9DABF4E3}"/>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4" name="Footer Placeholder 3">
            <a:extLst>
              <a:ext uri="{FF2B5EF4-FFF2-40B4-BE49-F238E27FC236}">
                <a16:creationId xmlns:a16="http://schemas.microsoft.com/office/drawing/2014/main" id="{55D73657-5D0F-42EC-B10A-1148BA1092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7182E4-4C9D-4EEF-B7ED-3CCAA725F53B}"/>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936963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7E774D-FDA7-434D-9E63-A9BDEC7BC96E}"/>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3" name="Footer Placeholder 2">
            <a:extLst>
              <a:ext uri="{FF2B5EF4-FFF2-40B4-BE49-F238E27FC236}">
                <a16:creationId xmlns:a16="http://schemas.microsoft.com/office/drawing/2014/main" id="{822A7BF8-8A10-4536-8E6A-F0AC1B5400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2AA356-9F91-4469-9BDA-898CCEBFB3DA}"/>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183936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621E-E4C8-4955-B434-83890ADD3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7DBE4-F5FE-459E-B26D-175E2E4F4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19C34-BF24-491B-AA8B-48EEF7619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FD5AB-5F13-4613-8B7D-C42BB06B58BC}"/>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6" name="Footer Placeholder 5">
            <a:extLst>
              <a:ext uri="{FF2B5EF4-FFF2-40B4-BE49-F238E27FC236}">
                <a16:creationId xmlns:a16="http://schemas.microsoft.com/office/drawing/2014/main" id="{2491A03C-6038-4705-A539-7CDABE1EB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D8BB44-6357-4F02-AB86-20B742DDDF28}"/>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1837955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2181-F739-4F4C-8AF5-EC4029D0F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168012-CCAF-4B29-98F5-90C707FBAA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D1A191-2320-4E00-989A-612440E54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0BF49-C112-4301-902C-EF1475780065}"/>
              </a:ext>
            </a:extLst>
          </p:cNvPr>
          <p:cNvSpPr>
            <a:spLocks noGrp="1"/>
          </p:cNvSpPr>
          <p:nvPr>
            <p:ph type="dt" sz="half" idx="10"/>
          </p:nvPr>
        </p:nvSpPr>
        <p:spPr/>
        <p:txBody>
          <a:bodyPr/>
          <a:lstStyle/>
          <a:p>
            <a:fld id="{CC107AA7-857D-4194-8DA8-D5159C4B318A}" type="datetimeFigureOut">
              <a:rPr lang="en-US" smtClean="0"/>
              <a:t>8/14/2025</a:t>
            </a:fld>
            <a:endParaRPr lang="en-US"/>
          </a:p>
        </p:txBody>
      </p:sp>
      <p:sp>
        <p:nvSpPr>
          <p:cNvPr id="6" name="Footer Placeholder 5">
            <a:extLst>
              <a:ext uri="{FF2B5EF4-FFF2-40B4-BE49-F238E27FC236}">
                <a16:creationId xmlns:a16="http://schemas.microsoft.com/office/drawing/2014/main" id="{8FFAE8A9-9204-4A92-A815-BA7C186AC9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3F877-6898-4C90-A170-AD8DEC88F4A4}"/>
              </a:ext>
            </a:extLst>
          </p:cNvPr>
          <p:cNvSpPr>
            <a:spLocks noGrp="1"/>
          </p:cNvSpPr>
          <p:nvPr>
            <p:ph type="sldNum" sz="quarter" idx="12"/>
          </p:nvPr>
        </p:nvSpPr>
        <p:spPr/>
        <p:txBody>
          <a:bodyPr/>
          <a:lstStyle/>
          <a:p>
            <a:fld id="{A318A833-CEAB-4098-9079-6D942EB68B21}" type="slidenum">
              <a:rPr lang="en-US" smtClean="0"/>
              <a:t>‹#›</a:t>
            </a:fld>
            <a:endParaRPr lang="en-US"/>
          </a:p>
        </p:txBody>
      </p:sp>
    </p:spTree>
    <p:extLst>
      <p:ext uri="{BB962C8B-B14F-4D97-AF65-F5344CB8AC3E}">
        <p14:creationId xmlns:p14="http://schemas.microsoft.com/office/powerpoint/2010/main" val="29835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93472-2663-4AFD-B0C6-9B2C4E693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04E494-ADB2-4B5C-8C07-8C6D943262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C4885-CFD0-4D49-BA0B-561FFA5ED8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07AA7-857D-4194-8DA8-D5159C4B318A}" type="datetimeFigureOut">
              <a:rPr lang="en-US" smtClean="0"/>
              <a:t>8/14/2025</a:t>
            </a:fld>
            <a:endParaRPr lang="en-US"/>
          </a:p>
        </p:txBody>
      </p:sp>
      <p:sp>
        <p:nvSpPr>
          <p:cNvPr id="5" name="Footer Placeholder 4">
            <a:extLst>
              <a:ext uri="{FF2B5EF4-FFF2-40B4-BE49-F238E27FC236}">
                <a16:creationId xmlns:a16="http://schemas.microsoft.com/office/drawing/2014/main" id="{2D678D62-8D85-403E-B869-1BB1E07A0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52BC0-7C9B-4518-B4E7-E67187890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18A833-CEAB-4098-9079-6D942EB68B21}" type="slidenum">
              <a:rPr lang="en-US" smtClean="0"/>
              <a:t>‹#›</a:t>
            </a:fld>
            <a:endParaRPr lang="en-US"/>
          </a:p>
        </p:txBody>
      </p:sp>
    </p:spTree>
    <p:extLst>
      <p:ext uri="{BB962C8B-B14F-4D97-AF65-F5344CB8AC3E}">
        <p14:creationId xmlns:p14="http://schemas.microsoft.com/office/powerpoint/2010/main" val="3090259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8.png"/><Relationship Id="rId7" Type="http://schemas.openxmlformats.org/officeDocument/2006/relationships/image" Target="../media/image43.jpeg"/><Relationship Id="rId2" Type="http://schemas.openxmlformats.org/officeDocument/2006/relationships/hyperlink" Target="https://northernwideplank.com/collections/iconic/white-oak?sort_by=" TargetMode="Externa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11.pn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1.png"/><Relationship Id="rId7"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1.png"/><Relationship Id="rId7" Type="http://schemas.openxmlformats.org/officeDocument/2006/relationships/image" Target="../media/image58.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1.png"/><Relationship Id="rId7" Type="http://schemas.openxmlformats.org/officeDocument/2006/relationships/image" Target="../media/image67.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1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1.png"/><Relationship Id="rId7" Type="http://schemas.openxmlformats.org/officeDocument/2006/relationships/image" Target="../media/image77.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1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1.png"/><Relationship Id="rId7" Type="http://schemas.openxmlformats.org/officeDocument/2006/relationships/image" Target="../media/image83.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11.png"/><Relationship Id="rId7" Type="http://schemas.openxmlformats.org/officeDocument/2006/relationships/image" Target="../media/image90.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9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hyperlink" Target="https://www.mannington.com/Residential/Hardwood/Hand-Crafted/Latitude-Park-City/HPLV07SUD1" TargetMode="External"/><Relationship Id="rId1" Type="http://schemas.openxmlformats.org/officeDocument/2006/relationships/slideLayout" Target="../slideLayouts/slideLayout6.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0.jpeg"/><Relationship Id="rId4" Type="http://schemas.openxmlformats.org/officeDocument/2006/relationships/image" Target="../media/image95.jpe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8.png"/><Relationship Id="rId7" Type="http://schemas.openxmlformats.org/officeDocument/2006/relationships/image" Target="../media/image103.jpeg"/><Relationship Id="rId2" Type="http://schemas.openxmlformats.org/officeDocument/2006/relationships/hyperlink" Target="https://www.mannington.com/Residential/Hardwood/Hand-Crafted/Latitude-Prospect-Park/HPLV07ARC1" TargetMode="External"/><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10" Type="http://schemas.openxmlformats.org/officeDocument/2006/relationships/image" Target="../media/image94.jpeg"/><Relationship Id="rId4" Type="http://schemas.openxmlformats.org/officeDocument/2006/relationships/image" Target="../media/image11.png"/><Relationship Id="rId9" Type="http://schemas.openxmlformats.org/officeDocument/2006/relationships/image" Target="../media/image105.jpeg"/></Relationships>
</file>

<file path=ppt/slides/_rels/slide2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8.png"/><Relationship Id="rId7" Type="http://schemas.openxmlformats.org/officeDocument/2006/relationships/image" Target="../media/image108.jpeg"/><Relationship Id="rId2" Type="http://schemas.openxmlformats.org/officeDocument/2006/relationships/hyperlink" Target="https://www.mannington.com/Residential/Hardwood/Hand-Crafted/Maison-Normandy/MSN07BRU1" TargetMode="External"/><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annington.com/Residential/Hardwood/Hand-Crafted/Maison-Bastille/MSB07TA1" TargetMode="External"/><Relationship Id="rId1" Type="http://schemas.openxmlformats.org/officeDocument/2006/relationships/slideLayout" Target="../slideLayouts/slideLayout6.xml"/><Relationship Id="rId5" Type="http://schemas.openxmlformats.org/officeDocument/2006/relationships/image" Target="../media/image110.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8.png"/><Relationship Id="rId7" Type="http://schemas.openxmlformats.org/officeDocument/2006/relationships/image" Target="../media/image113.jpeg"/><Relationship Id="rId2" Type="http://schemas.openxmlformats.org/officeDocument/2006/relationships/hyperlink" Target="https://www.mannington.com/Residential/Hardwood/Hand-Crafted/Maison-Provence/MSP07VIN1" TargetMode="External"/><Relationship Id="rId1" Type="http://schemas.openxmlformats.org/officeDocument/2006/relationships/slideLayout" Target="../slideLayouts/slideLayout6.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annington.com/Residential/Hardwood/Hand-Crafted/Maison-Smokehouse-Hickory/SMKH07EM1" TargetMode="External"/><Relationship Id="rId1" Type="http://schemas.openxmlformats.org/officeDocument/2006/relationships/slideLayout" Target="../slideLayouts/slideLayout6.xml"/><Relationship Id="rId5" Type="http://schemas.openxmlformats.org/officeDocument/2006/relationships/image" Target="../media/image115.jpe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mannington.com/Residential/Hardwood/Hand-Crafted/Maison-Smokehouse-Oak/SMKK07CHRL1" TargetMode="External"/><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2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8.png"/><Relationship Id="rId7" Type="http://schemas.openxmlformats.org/officeDocument/2006/relationships/image" Target="../media/image120.jpeg"/><Relationship Id="rId2" Type="http://schemas.openxmlformats.org/officeDocument/2006/relationships/hyperlink" Target="https://www.mannington.com/Residential/Hardwood/Hand-Crafted/Maison-Triumph/TRP07SLV1" TargetMode="External"/><Relationship Id="rId1" Type="http://schemas.openxmlformats.org/officeDocument/2006/relationships/slideLayout" Target="../slideLayouts/slideLayout6.xml"/><Relationship Id="rId6" Type="http://schemas.openxmlformats.org/officeDocument/2006/relationships/image" Target="../media/image119.jpe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png"/><Relationship Id="rId9" Type="http://schemas.openxmlformats.org/officeDocument/2006/relationships/image" Target="../media/image122.jpeg"/></Relationships>
</file>

<file path=ppt/slides/_rels/slide2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hyperlink" Target="https://www.mannington.com/Residential/Hardwood/Hand-Crafted/Sanctuary/SANC10DNE1" TargetMode="External"/><Relationship Id="rId1" Type="http://schemas.openxmlformats.org/officeDocument/2006/relationships/slideLayout" Target="../slideLayouts/slideLayout6.xml"/><Relationship Id="rId6" Type="http://schemas.openxmlformats.org/officeDocument/2006/relationships/image" Target="../media/image127.jpeg"/><Relationship Id="rId5" Type="http://schemas.openxmlformats.org/officeDocument/2006/relationships/image" Target="../media/image126.jpeg"/><Relationship Id="rId10" Type="http://schemas.openxmlformats.org/officeDocument/2006/relationships/image" Target="../media/image131.jpeg"/><Relationship Id="rId4" Type="http://schemas.openxmlformats.org/officeDocument/2006/relationships/image" Target="../media/image125.jpeg"/><Relationship Id="rId9" Type="http://schemas.openxmlformats.org/officeDocument/2006/relationships/image" Target="../media/image130.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www.mannington.com/Residential/Hardwood/Hand-Crafted/Sanctuary/SANC10DNE1" TargetMode="External"/><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3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3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6.xml"/><Relationship Id="rId6" Type="http://schemas.openxmlformats.org/officeDocument/2006/relationships/image" Target="../media/image143.jpeg"/><Relationship Id="rId11" Type="http://schemas.openxmlformats.org/officeDocument/2006/relationships/image" Target="../media/image14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34.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3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6.xml"/><Relationship Id="rId6" Type="http://schemas.openxmlformats.org/officeDocument/2006/relationships/image" Target="../media/image159.jpeg"/><Relationship Id="rId11" Type="http://schemas.openxmlformats.org/officeDocument/2006/relationships/image" Target="../media/image164.jpeg"/><Relationship Id="rId5" Type="http://schemas.openxmlformats.org/officeDocument/2006/relationships/image" Target="../media/image158.jpeg"/><Relationship Id="rId10" Type="http://schemas.openxmlformats.org/officeDocument/2006/relationships/image" Target="../media/image163.jpeg"/><Relationship Id="rId4" Type="http://schemas.openxmlformats.org/officeDocument/2006/relationships/image" Target="../media/image157.jpeg"/><Relationship Id="rId9" Type="http://schemas.openxmlformats.org/officeDocument/2006/relationships/image" Target="../media/image162.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s>
</file>

<file path=ppt/slides/_rels/slide37.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6.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38.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6.xml"/><Relationship Id="rId6" Type="http://schemas.openxmlformats.org/officeDocument/2006/relationships/image" Target="../media/image179.jpeg"/><Relationship Id="rId11" Type="http://schemas.openxmlformats.org/officeDocument/2006/relationships/image" Target="../media/image184.pn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png"/></Relationships>
</file>

<file path=ppt/slides/_rels/slide39.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8.png"/><Relationship Id="rId7" Type="http://schemas.openxmlformats.org/officeDocument/2006/relationships/image" Target="../media/image188.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8.png"/><Relationship Id="rId7" Type="http://schemas.openxmlformats.org/officeDocument/2006/relationships/image" Target="../media/image193.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41.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8.png"/><Relationship Id="rId7" Type="http://schemas.openxmlformats.org/officeDocument/2006/relationships/image" Target="../media/image198.jpe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4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1.jpg"/><Relationship Id="rId7" Type="http://schemas.openxmlformats.org/officeDocument/2006/relationships/image" Target="../media/image205.jpg"/><Relationship Id="rId2" Type="http://schemas.openxmlformats.org/officeDocument/2006/relationships/image" Target="../media/image200.jfif"/><Relationship Id="rId1" Type="http://schemas.openxmlformats.org/officeDocument/2006/relationships/slideLayout" Target="../slideLayouts/slideLayout6.xml"/><Relationship Id="rId6" Type="http://schemas.openxmlformats.org/officeDocument/2006/relationships/image" Target="../media/image204.jpg"/><Relationship Id="rId5" Type="http://schemas.openxmlformats.org/officeDocument/2006/relationships/image" Target="../media/image203.jpg"/><Relationship Id="rId4" Type="http://schemas.openxmlformats.org/officeDocument/2006/relationships/image" Target="../media/image202.jp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9.jp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08.jpg"/><Relationship Id="rId5" Type="http://schemas.openxmlformats.org/officeDocument/2006/relationships/image" Target="../media/image207.jpg"/><Relationship Id="rId4" Type="http://schemas.openxmlformats.org/officeDocument/2006/relationships/image" Target="../media/image206.jpg"/></Relationships>
</file>

<file path=ppt/slides/_rels/slide4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jpg"/><Relationship Id="rId7" Type="http://schemas.openxmlformats.org/officeDocument/2006/relationships/image" Target="../media/image214.pn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13.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jpg"/><Relationship Id="rId9" Type="http://schemas.openxmlformats.org/officeDocument/2006/relationships/image" Target="../media/image216.png"/></Relationships>
</file>

<file path=ppt/slides/_rels/slide45.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jpg"/><Relationship Id="rId7" Type="http://schemas.openxmlformats.org/officeDocument/2006/relationships/image" Target="../media/image222.pn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jpg"/></Relationships>
</file>

<file path=ppt/slides/_rels/slide46.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27.pn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png"/><Relationship Id="rId9" Type="http://schemas.openxmlformats.org/officeDocument/2006/relationships/image" Target="../media/image230.png"/></Relationships>
</file>

<file path=ppt/slides/_rels/slide47.xml.rels><?xml version="1.0" encoding="UTF-8" standalone="yes"?>
<Relationships xmlns="http://schemas.openxmlformats.org/package/2006/relationships"><Relationship Id="rId8" Type="http://schemas.openxmlformats.org/officeDocument/2006/relationships/image" Target="../media/image237.jpg"/><Relationship Id="rId3" Type="http://schemas.openxmlformats.org/officeDocument/2006/relationships/image" Target="../media/image232.jpg"/><Relationship Id="rId7" Type="http://schemas.openxmlformats.org/officeDocument/2006/relationships/image" Target="../media/image236.jp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35.jpg"/><Relationship Id="rId5" Type="http://schemas.openxmlformats.org/officeDocument/2006/relationships/image" Target="../media/image234.jpg"/><Relationship Id="rId10" Type="http://schemas.openxmlformats.org/officeDocument/2006/relationships/image" Target="../media/image239.jpg"/><Relationship Id="rId4" Type="http://schemas.openxmlformats.org/officeDocument/2006/relationships/image" Target="../media/image233.jpg"/><Relationship Id="rId9" Type="http://schemas.openxmlformats.org/officeDocument/2006/relationships/image" Target="../media/image238.jpg"/></Relationships>
</file>

<file path=ppt/slides/_rels/slide48.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png"/><Relationship Id="rId7" Type="http://schemas.openxmlformats.org/officeDocument/2006/relationships/image" Target="../media/image244.jpe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43.png"/><Relationship Id="rId5" Type="http://schemas.openxmlformats.org/officeDocument/2006/relationships/image" Target="../media/image242.jpeg"/><Relationship Id="rId10" Type="http://schemas.openxmlformats.org/officeDocument/2006/relationships/image" Target="../media/image247.jpeg"/><Relationship Id="rId4" Type="http://schemas.openxmlformats.org/officeDocument/2006/relationships/image" Target="../media/image241.png"/><Relationship Id="rId9" Type="http://schemas.openxmlformats.org/officeDocument/2006/relationships/image" Target="../media/image246.png"/></Relationships>
</file>

<file path=ppt/slides/_rels/slide49.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jpg"/><Relationship Id="rId7" Type="http://schemas.openxmlformats.org/officeDocument/2006/relationships/image" Target="../media/image252.png"/><Relationship Id="rId2" Type="http://schemas.openxmlformats.org/officeDocument/2006/relationships/hyperlink" Target="https://fcproductcatalog.milliken.com/en-us/search/colors?sort=recent&amp;regionName=Americas&amp;marketName=Contract&amp;catalogName=Products&amp;regionId=76&amp;marketId=73&amp;catalogId=17&amp;totalResults=18&amp;collectionId=508&amp;collectionName=Fortified+Foundations+5.0MM" TargetMode="External"/><Relationship Id="rId1" Type="http://schemas.openxmlformats.org/officeDocument/2006/relationships/slideLayout" Target="../slideLayouts/slideLayout6.xml"/><Relationship Id="rId6" Type="http://schemas.openxmlformats.org/officeDocument/2006/relationships/image" Target="../media/image251.jpg"/><Relationship Id="rId5" Type="http://schemas.openxmlformats.org/officeDocument/2006/relationships/image" Target="../media/image250.jpg"/><Relationship Id="rId10" Type="http://schemas.openxmlformats.org/officeDocument/2006/relationships/image" Target="../media/image255.png"/><Relationship Id="rId4" Type="http://schemas.openxmlformats.org/officeDocument/2006/relationships/image" Target="../media/image249.jpg"/><Relationship Id="rId9" Type="http://schemas.openxmlformats.org/officeDocument/2006/relationships/image" Target="../media/image25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5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257.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258.emf"/><Relationship Id="rId4" Type="http://schemas.openxmlformats.org/officeDocument/2006/relationships/package" Target="../embeddings/Microsoft_Excel_Worksheet.xlsx"/></Relationships>
</file>

<file path=ppt/slides/_rels/slide52.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11.png"/><Relationship Id="rId7" Type="http://schemas.openxmlformats.org/officeDocument/2006/relationships/image" Target="../media/image263.jpeg"/><Relationship Id="rId2" Type="http://schemas.openxmlformats.org/officeDocument/2006/relationships/image" Target="../media/image259.png"/><Relationship Id="rId1" Type="http://schemas.openxmlformats.org/officeDocument/2006/relationships/slideLayout" Target="../slideLayouts/slideLayout6.xml"/><Relationship Id="rId6" Type="http://schemas.openxmlformats.org/officeDocument/2006/relationships/image" Target="../media/image262.jpeg"/><Relationship Id="rId11" Type="http://schemas.openxmlformats.org/officeDocument/2006/relationships/image" Target="../media/image267.jpeg"/><Relationship Id="rId5" Type="http://schemas.openxmlformats.org/officeDocument/2006/relationships/image" Target="../media/image261.jpeg"/><Relationship Id="rId10" Type="http://schemas.openxmlformats.org/officeDocument/2006/relationships/image" Target="../media/image266.jpeg"/><Relationship Id="rId4" Type="http://schemas.openxmlformats.org/officeDocument/2006/relationships/image" Target="../media/image260.png"/><Relationship Id="rId9" Type="http://schemas.openxmlformats.org/officeDocument/2006/relationships/image" Target="../media/image265.jpeg"/></Relationships>
</file>

<file path=ppt/slides/_rels/slide53.xml.rels><?xml version="1.0" encoding="UTF-8" standalone="yes"?>
<Relationships xmlns="http://schemas.openxmlformats.org/package/2006/relationships"><Relationship Id="rId8" Type="http://schemas.openxmlformats.org/officeDocument/2006/relationships/image" Target="../media/image273.jpeg"/><Relationship Id="rId3" Type="http://schemas.openxmlformats.org/officeDocument/2006/relationships/image" Target="../media/image11.png"/><Relationship Id="rId7" Type="http://schemas.openxmlformats.org/officeDocument/2006/relationships/image" Target="../media/image272.jpeg"/><Relationship Id="rId2" Type="http://schemas.openxmlformats.org/officeDocument/2006/relationships/image" Target="../media/image268.png"/><Relationship Id="rId1" Type="http://schemas.openxmlformats.org/officeDocument/2006/relationships/slideLayout" Target="../slideLayouts/slideLayout6.xml"/><Relationship Id="rId6" Type="http://schemas.openxmlformats.org/officeDocument/2006/relationships/image" Target="../media/image271.jpeg"/><Relationship Id="rId11" Type="http://schemas.openxmlformats.org/officeDocument/2006/relationships/image" Target="../media/image276.png"/><Relationship Id="rId5" Type="http://schemas.openxmlformats.org/officeDocument/2006/relationships/image" Target="../media/image270.jpeg"/><Relationship Id="rId10" Type="http://schemas.openxmlformats.org/officeDocument/2006/relationships/image" Target="../media/image275.jpeg"/><Relationship Id="rId4" Type="http://schemas.openxmlformats.org/officeDocument/2006/relationships/image" Target="../media/image269.jpeg"/><Relationship Id="rId9" Type="http://schemas.openxmlformats.org/officeDocument/2006/relationships/image" Target="../media/image274.jpeg"/></Relationships>
</file>

<file path=ppt/slides/_rels/slide54.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11.png"/><Relationship Id="rId7" Type="http://schemas.openxmlformats.org/officeDocument/2006/relationships/image" Target="../media/image280.jpeg"/><Relationship Id="rId2" Type="http://schemas.openxmlformats.org/officeDocument/2006/relationships/image" Target="../media/image259.png"/><Relationship Id="rId1" Type="http://schemas.openxmlformats.org/officeDocument/2006/relationships/slideLayout" Target="../slideLayouts/slideLayout6.xml"/><Relationship Id="rId6" Type="http://schemas.openxmlformats.org/officeDocument/2006/relationships/image" Target="../media/image279.jpeg"/><Relationship Id="rId11" Type="http://schemas.openxmlformats.org/officeDocument/2006/relationships/image" Target="../media/image284.jpeg"/><Relationship Id="rId5" Type="http://schemas.openxmlformats.org/officeDocument/2006/relationships/image" Target="../media/image278.jpeg"/><Relationship Id="rId10" Type="http://schemas.openxmlformats.org/officeDocument/2006/relationships/image" Target="../media/image283.jpeg"/><Relationship Id="rId4" Type="http://schemas.openxmlformats.org/officeDocument/2006/relationships/image" Target="../media/image277.jpeg"/><Relationship Id="rId9" Type="http://schemas.openxmlformats.org/officeDocument/2006/relationships/image" Target="../media/image282.jpeg"/></Relationships>
</file>

<file path=ppt/slides/_rels/slide55.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image" Target="../media/image11.png"/><Relationship Id="rId7" Type="http://schemas.openxmlformats.org/officeDocument/2006/relationships/image" Target="../media/image288.jpeg"/><Relationship Id="rId2" Type="http://schemas.openxmlformats.org/officeDocument/2006/relationships/image" Target="../media/image259.png"/><Relationship Id="rId1" Type="http://schemas.openxmlformats.org/officeDocument/2006/relationships/slideLayout" Target="../slideLayouts/slideLayout6.xml"/><Relationship Id="rId6" Type="http://schemas.openxmlformats.org/officeDocument/2006/relationships/image" Target="../media/image287.jpeg"/><Relationship Id="rId11" Type="http://schemas.openxmlformats.org/officeDocument/2006/relationships/image" Target="../media/image292.jpeg"/><Relationship Id="rId5" Type="http://schemas.openxmlformats.org/officeDocument/2006/relationships/image" Target="../media/image286.jpeg"/><Relationship Id="rId10" Type="http://schemas.openxmlformats.org/officeDocument/2006/relationships/image" Target="../media/image291.jpeg"/><Relationship Id="rId4" Type="http://schemas.openxmlformats.org/officeDocument/2006/relationships/image" Target="../media/image285.jpeg"/><Relationship Id="rId9" Type="http://schemas.openxmlformats.org/officeDocument/2006/relationships/image" Target="../media/image290.jpeg"/></Relationships>
</file>

<file path=ppt/slides/_rels/slide56.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image" Target="../media/image293.jpeg"/><Relationship Id="rId7" Type="http://schemas.openxmlformats.org/officeDocument/2006/relationships/image" Target="../media/image297.jpeg"/><Relationship Id="rId12" Type="http://schemas.openxmlformats.org/officeDocument/2006/relationships/image" Target="../media/image302.png"/><Relationship Id="rId2" Type="http://schemas.openxmlformats.org/officeDocument/2006/relationships/image" Target="../media/image259.png"/><Relationship Id="rId1" Type="http://schemas.openxmlformats.org/officeDocument/2006/relationships/slideLayout" Target="../slideLayouts/slideLayout6.xml"/><Relationship Id="rId6" Type="http://schemas.openxmlformats.org/officeDocument/2006/relationships/image" Target="../media/image296.jpeg"/><Relationship Id="rId11" Type="http://schemas.openxmlformats.org/officeDocument/2006/relationships/image" Target="../media/image301.png"/><Relationship Id="rId5" Type="http://schemas.openxmlformats.org/officeDocument/2006/relationships/image" Target="../media/image295.jpeg"/><Relationship Id="rId10" Type="http://schemas.openxmlformats.org/officeDocument/2006/relationships/image" Target="../media/image300.jpeg"/><Relationship Id="rId4" Type="http://schemas.openxmlformats.org/officeDocument/2006/relationships/image" Target="../media/image294.jpeg"/><Relationship Id="rId9" Type="http://schemas.openxmlformats.org/officeDocument/2006/relationships/image" Target="../media/image29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304.emf"/><Relationship Id="rId4" Type="http://schemas.openxmlformats.org/officeDocument/2006/relationships/image" Target="../media/image303.emf"/></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06.jpeg"/><Relationship Id="rId7" Type="http://schemas.openxmlformats.org/officeDocument/2006/relationships/image" Target="../media/image310.jpeg"/><Relationship Id="rId2" Type="http://schemas.openxmlformats.org/officeDocument/2006/relationships/image" Target="../media/image305.jpeg"/><Relationship Id="rId1" Type="http://schemas.openxmlformats.org/officeDocument/2006/relationships/slideLayout" Target="../slideLayouts/slideLayout6.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307.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312.png"/><Relationship Id="rId7" Type="http://schemas.openxmlformats.org/officeDocument/2006/relationships/image" Target="../media/image316.jpeg"/><Relationship Id="rId2" Type="http://schemas.openxmlformats.org/officeDocument/2006/relationships/image" Target="../media/image311.jpeg"/><Relationship Id="rId1" Type="http://schemas.openxmlformats.org/officeDocument/2006/relationships/slideLayout" Target="../slideLayouts/slideLayout6.xml"/><Relationship Id="rId6" Type="http://schemas.openxmlformats.org/officeDocument/2006/relationships/image" Target="../media/image315.jpeg"/><Relationship Id="rId5" Type="http://schemas.openxmlformats.org/officeDocument/2006/relationships/image" Target="../media/image314.jpeg"/><Relationship Id="rId4" Type="http://schemas.openxmlformats.org/officeDocument/2006/relationships/image" Target="../media/image313.jpeg"/></Relationships>
</file>

<file path=ppt/slides/_rels/slide61.xml.rels><?xml version="1.0" encoding="UTF-8" standalone="yes"?>
<Relationships xmlns="http://schemas.openxmlformats.org/package/2006/relationships"><Relationship Id="rId3" Type="http://schemas.openxmlformats.org/officeDocument/2006/relationships/image" Target="../media/image318.png"/><Relationship Id="rId7" Type="http://schemas.openxmlformats.org/officeDocument/2006/relationships/image" Target="../media/image322.png"/><Relationship Id="rId2" Type="http://schemas.openxmlformats.org/officeDocument/2006/relationships/image" Target="../media/image317.jpeg"/><Relationship Id="rId1" Type="http://schemas.openxmlformats.org/officeDocument/2006/relationships/slideLayout" Target="../slideLayouts/slideLayout6.xml"/><Relationship Id="rId6" Type="http://schemas.openxmlformats.org/officeDocument/2006/relationships/image" Target="../media/image321.jpeg"/><Relationship Id="rId5" Type="http://schemas.openxmlformats.org/officeDocument/2006/relationships/image" Target="../media/image320.jpeg"/><Relationship Id="rId4" Type="http://schemas.openxmlformats.org/officeDocument/2006/relationships/image" Target="../media/image319.jpeg"/></Relationships>
</file>

<file path=ppt/slides/_rels/slide62.xml.rels><?xml version="1.0" encoding="UTF-8" standalone="yes"?>
<Relationships xmlns="http://schemas.openxmlformats.org/package/2006/relationships"><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image" Target="../media/image323.png"/><Relationship Id="rId1" Type="http://schemas.openxmlformats.org/officeDocument/2006/relationships/slideLayout" Target="../slideLayouts/slideLayout6.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s>
</file>

<file path=ppt/slides/_rels/slide63.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6.xml"/><Relationship Id="rId5" Type="http://schemas.openxmlformats.org/officeDocument/2006/relationships/image" Target="../media/image332.png"/><Relationship Id="rId4" Type="http://schemas.openxmlformats.org/officeDocument/2006/relationships/image" Target="../media/image331.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1.png"/><Relationship Id="rId7"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1.png"/><Relationship Id="rId7"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1.png"/><Relationship Id="rId7" Type="http://schemas.openxmlformats.org/officeDocument/2006/relationships/image" Target="../media/image37.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91CC409-316C-4711-8FC0-16B7F13763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30"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574D495-8F42-4920-8797-1E4B058D79D3}"/>
              </a:ext>
            </a:extLst>
          </p:cNvPr>
          <p:cNvSpPr txBox="1"/>
          <p:nvPr/>
        </p:nvSpPr>
        <p:spPr>
          <a:xfrm>
            <a:off x="342623" y="1194322"/>
            <a:ext cx="4023360" cy="320413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rPr>
              <a:t>Finish Guide</a:t>
            </a: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4800">
                <a:solidFill>
                  <a:prstClr val="black"/>
                </a:solidFill>
                <a:latin typeface="Calibri Light" panose="020F0302020204030204"/>
              </a:rPr>
              <a:t>202</a:t>
            </a:r>
            <a:r>
              <a:rPr lang="en-US" sz="4800" dirty="0">
                <a:solidFill>
                  <a:prstClr val="black"/>
                </a:solidFill>
                <a:latin typeface="Calibri Light" panose="020F0302020204030204"/>
              </a:rPr>
              <a:t>5</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F9DC1D5-35AC-41B6-885C-FD136ECCF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623" y="1480510"/>
            <a:ext cx="4047315" cy="1375335"/>
          </a:xfrm>
          <a:prstGeom prst="rect">
            <a:avLst/>
          </a:prstGeom>
        </p:spPr>
      </p:pic>
      <p:pic>
        <p:nvPicPr>
          <p:cNvPr id="24" name="Picture 23">
            <a:extLst>
              <a:ext uri="{FF2B5EF4-FFF2-40B4-BE49-F238E27FC236}">
                <a16:creationId xmlns:a16="http://schemas.microsoft.com/office/drawing/2014/main" id="{60E83CF7-2CC3-4356-94CF-DB63171F2A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23861"/>
            <a:ext cx="4053484" cy="1089374"/>
          </a:xfrm>
          <a:prstGeom prst="rect">
            <a:avLst/>
          </a:prstGeom>
        </p:spPr>
      </p:pic>
    </p:spTree>
    <p:extLst>
      <p:ext uri="{BB962C8B-B14F-4D97-AF65-F5344CB8AC3E}">
        <p14:creationId xmlns:p14="http://schemas.microsoft.com/office/powerpoint/2010/main" val="527614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ICONIC White Oak Wide Plank 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https://northernwideplank.com/collections/iconic/white-oak?sort_by=</a:t>
            </a:r>
            <a:r>
              <a:rPr lang="en-US" sz="1600" dirty="0">
                <a:solidFill>
                  <a:srgbClr val="FFFFFF"/>
                </a:solidFill>
              </a:rPr>
              <a:t> </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198788" y="3288815"/>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Baffin</a:t>
            </a:r>
          </a:p>
        </p:txBody>
      </p:sp>
      <p:sp>
        <p:nvSpPr>
          <p:cNvPr id="15" name="TextBox 14">
            <a:extLst>
              <a:ext uri="{FF2B5EF4-FFF2-40B4-BE49-F238E27FC236}">
                <a16:creationId xmlns:a16="http://schemas.microsoft.com/office/drawing/2014/main" id="{4A5E74AD-7353-415F-B928-E7B895EA2CAB}"/>
              </a:ext>
            </a:extLst>
          </p:cNvPr>
          <p:cNvSpPr txBox="1"/>
          <p:nvPr/>
        </p:nvSpPr>
        <p:spPr>
          <a:xfrm>
            <a:off x="4039455" y="3330379"/>
            <a:ext cx="139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Cumberland</a:t>
            </a:r>
          </a:p>
        </p:txBody>
      </p:sp>
      <p:sp>
        <p:nvSpPr>
          <p:cNvPr id="17" name="TextBox 16">
            <a:extLst>
              <a:ext uri="{FF2B5EF4-FFF2-40B4-BE49-F238E27FC236}">
                <a16:creationId xmlns:a16="http://schemas.microsoft.com/office/drawing/2014/main" id="{FC4BBC8C-48D0-4029-817D-172DBD2FA7F3}"/>
              </a:ext>
            </a:extLst>
          </p:cNvPr>
          <p:cNvSpPr txBox="1"/>
          <p:nvPr/>
        </p:nvSpPr>
        <p:spPr>
          <a:xfrm>
            <a:off x="7110295" y="3288815"/>
            <a:ext cx="1142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Denali</a:t>
            </a:r>
          </a:p>
        </p:txBody>
      </p:sp>
      <p:sp>
        <p:nvSpPr>
          <p:cNvPr id="19" name="TextBox 18">
            <a:extLst>
              <a:ext uri="{FF2B5EF4-FFF2-40B4-BE49-F238E27FC236}">
                <a16:creationId xmlns:a16="http://schemas.microsoft.com/office/drawing/2014/main" id="{5B82AA67-8CFF-451F-B437-0FAAB6DF9078}"/>
              </a:ext>
            </a:extLst>
          </p:cNvPr>
          <p:cNvSpPr txBox="1"/>
          <p:nvPr/>
        </p:nvSpPr>
        <p:spPr>
          <a:xfrm>
            <a:off x="1015843" y="5640447"/>
            <a:ext cx="11204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Hopewell</a:t>
            </a:r>
          </a:p>
        </p:txBody>
      </p:sp>
      <p:sp>
        <p:nvSpPr>
          <p:cNvPr id="23" name="TextBox 22">
            <a:extLst>
              <a:ext uri="{FF2B5EF4-FFF2-40B4-BE49-F238E27FC236}">
                <a16:creationId xmlns:a16="http://schemas.microsoft.com/office/drawing/2014/main" id="{D732F993-E52C-4212-B5B3-910DDD3B15D7}"/>
              </a:ext>
            </a:extLst>
          </p:cNvPr>
          <p:cNvSpPr txBox="1"/>
          <p:nvPr/>
        </p:nvSpPr>
        <p:spPr>
          <a:xfrm>
            <a:off x="4127398" y="5640447"/>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Kluane</a:t>
            </a:r>
          </a:p>
        </p:txBody>
      </p:sp>
      <p:sp>
        <p:nvSpPr>
          <p:cNvPr id="32" name="TextBox 31">
            <a:extLst>
              <a:ext uri="{FF2B5EF4-FFF2-40B4-BE49-F238E27FC236}">
                <a16:creationId xmlns:a16="http://schemas.microsoft.com/office/drawing/2014/main" id="{FA60FA24-6CB6-40F6-B1FF-C2C83389DD6D}"/>
              </a:ext>
            </a:extLst>
          </p:cNvPr>
          <p:cNvSpPr txBox="1"/>
          <p:nvPr/>
        </p:nvSpPr>
        <p:spPr>
          <a:xfrm>
            <a:off x="10052404" y="3328741"/>
            <a:ext cx="103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Gaspe</a:t>
            </a:r>
          </a:p>
        </p:txBody>
      </p:sp>
      <p:pic>
        <p:nvPicPr>
          <p:cNvPr id="5" name="Picture 4">
            <a:extLst>
              <a:ext uri="{FF2B5EF4-FFF2-40B4-BE49-F238E27FC236}">
                <a16:creationId xmlns:a16="http://schemas.microsoft.com/office/drawing/2014/main" id="{4243A25A-8CEF-44CC-BD0E-7490ED6237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605" y="1725367"/>
            <a:ext cx="2322787" cy="1550461"/>
          </a:xfrm>
          <a:prstGeom prst="rect">
            <a:avLst/>
          </a:prstGeom>
        </p:spPr>
      </p:pic>
      <p:pic>
        <p:nvPicPr>
          <p:cNvPr id="11" name="Picture 10">
            <a:extLst>
              <a:ext uri="{FF2B5EF4-FFF2-40B4-BE49-F238E27FC236}">
                <a16:creationId xmlns:a16="http://schemas.microsoft.com/office/drawing/2014/main" id="{AD8F98F3-BDB6-457A-9210-60C1E3727E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6951" y="1722988"/>
            <a:ext cx="2322789" cy="1550462"/>
          </a:xfrm>
          <a:prstGeom prst="rect">
            <a:avLst/>
          </a:prstGeom>
        </p:spPr>
      </p:pic>
      <p:pic>
        <p:nvPicPr>
          <p:cNvPr id="18" name="Picture 17">
            <a:extLst>
              <a:ext uri="{FF2B5EF4-FFF2-40B4-BE49-F238E27FC236}">
                <a16:creationId xmlns:a16="http://schemas.microsoft.com/office/drawing/2014/main" id="{6FF3F71B-1CEC-4D8A-9090-A3D154706C7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99299" y="1722622"/>
            <a:ext cx="2345170" cy="1565401"/>
          </a:xfrm>
          <a:prstGeom prst="rect">
            <a:avLst/>
          </a:prstGeom>
        </p:spPr>
      </p:pic>
      <p:pic>
        <p:nvPicPr>
          <p:cNvPr id="24" name="Picture 23" descr="A picture containing floor&#10;&#10;Description automatically generated">
            <a:extLst>
              <a:ext uri="{FF2B5EF4-FFF2-40B4-BE49-F238E27FC236}">
                <a16:creationId xmlns:a16="http://schemas.microsoft.com/office/drawing/2014/main" id="{52C21286-3354-49FD-A272-790ACCE934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4028" y="1725779"/>
            <a:ext cx="2343367" cy="1562244"/>
          </a:xfrm>
          <a:prstGeom prst="rect">
            <a:avLst/>
          </a:prstGeom>
        </p:spPr>
      </p:pic>
      <p:pic>
        <p:nvPicPr>
          <p:cNvPr id="27" name="Picture 26" descr="A picture containing furniture, chest of drawers, file&#10;&#10;Description automatically generated">
            <a:extLst>
              <a:ext uri="{FF2B5EF4-FFF2-40B4-BE49-F238E27FC236}">
                <a16:creationId xmlns:a16="http://schemas.microsoft.com/office/drawing/2014/main" id="{0571F827-4163-48AD-8CCD-979DFD5CC21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2925" y="4078823"/>
            <a:ext cx="2322787" cy="1592099"/>
          </a:xfrm>
          <a:prstGeom prst="rect">
            <a:avLst/>
          </a:prstGeom>
        </p:spPr>
      </p:pic>
      <p:pic>
        <p:nvPicPr>
          <p:cNvPr id="36" name="Picture 35" descr="A picture containing floor&#10;&#10;Description automatically generated">
            <a:extLst>
              <a:ext uri="{FF2B5EF4-FFF2-40B4-BE49-F238E27FC236}">
                <a16:creationId xmlns:a16="http://schemas.microsoft.com/office/drawing/2014/main" id="{D5B0EF88-2B11-4871-92D2-5045E0D6B73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02320" y="4064578"/>
            <a:ext cx="2372049" cy="1620587"/>
          </a:xfrm>
          <a:prstGeom prst="rect">
            <a:avLst/>
          </a:prstGeom>
        </p:spPr>
      </p:pic>
    </p:spTree>
    <p:extLst>
      <p:ext uri="{BB962C8B-B14F-4D97-AF65-F5344CB8AC3E}">
        <p14:creationId xmlns:p14="http://schemas.microsoft.com/office/powerpoint/2010/main" val="319820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ICONIC White Oak Wide Plank Collection 	</a:t>
            </a:r>
            <a:r>
              <a:rPr lang="en-US" sz="1600" u="sng" dirty="0">
                <a:solidFill>
                  <a:srgbClr val="FFFFFF"/>
                </a:solidFill>
              </a:rPr>
              <a:t>https://northernwideplank.com/collections/iconic</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070057" y="3328741"/>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Muskoka</a:t>
            </a:r>
          </a:p>
        </p:txBody>
      </p:sp>
      <p:sp>
        <p:nvSpPr>
          <p:cNvPr id="17" name="TextBox 16">
            <a:extLst>
              <a:ext uri="{FF2B5EF4-FFF2-40B4-BE49-F238E27FC236}">
                <a16:creationId xmlns:a16="http://schemas.microsoft.com/office/drawing/2014/main" id="{FC4BBC8C-48D0-4029-817D-172DBD2FA7F3}"/>
              </a:ext>
            </a:extLst>
          </p:cNvPr>
          <p:cNvSpPr txBox="1"/>
          <p:nvPr/>
        </p:nvSpPr>
        <p:spPr>
          <a:xfrm>
            <a:off x="7314884" y="3328741"/>
            <a:ext cx="1142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Rainier</a:t>
            </a:r>
          </a:p>
        </p:txBody>
      </p:sp>
      <p:sp>
        <p:nvSpPr>
          <p:cNvPr id="21" name="TextBox 20">
            <a:extLst>
              <a:ext uri="{FF2B5EF4-FFF2-40B4-BE49-F238E27FC236}">
                <a16:creationId xmlns:a16="http://schemas.microsoft.com/office/drawing/2014/main" id="{8A7C06C3-88FA-4856-A5E7-9454734EEC8D}"/>
              </a:ext>
            </a:extLst>
          </p:cNvPr>
          <p:cNvSpPr txBox="1"/>
          <p:nvPr/>
        </p:nvSpPr>
        <p:spPr>
          <a:xfrm>
            <a:off x="1130800" y="5642433"/>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Whiteface</a:t>
            </a:r>
          </a:p>
        </p:txBody>
      </p:sp>
      <p:sp>
        <p:nvSpPr>
          <p:cNvPr id="23" name="TextBox 22">
            <a:extLst>
              <a:ext uri="{FF2B5EF4-FFF2-40B4-BE49-F238E27FC236}">
                <a16:creationId xmlns:a16="http://schemas.microsoft.com/office/drawing/2014/main" id="{D732F993-E52C-4212-B5B3-910DDD3B15D7}"/>
              </a:ext>
            </a:extLst>
          </p:cNvPr>
          <p:cNvSpPr txBox="1"/>
          <p:nvPr/>
        </p:nvSpPr>
        <p:spPr>
          <a:xfrm>
            <a:off x="4141749" y="3328741"/>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Yosemite</a:t>
            </a:r>
          </a:p>
        </p:txBody>
      </p:sp>
      <p:sp>
        <p:nvSpPr>
          <p:cNvPr id="39" name="TextBox 38">
            <a:extLst>
              <a:ext uri="{FF2B5EF4-FFF2-40B4-BE49-F238E27FC236}">
                <a16:creationId xmlns:a16="http://schemas.microsoft.com/office/drawing/2014/main" id="{35BB0552-AA99-4921-B276-B016703C964F}"/>
              </a:ext>
            </a:extLst>
          </p:cNvPr>
          <p:cNvSpPr txBox="1"/>
          <p:nvPr/>
        </p:nvSpPr>
        <p:spPr>
          <a:xfrm>
            <a:off x="10611300" y="3328741"/>
            <a:ext cx="1509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Cod</a:t>
            </a:r>
          </a:p>
        </p:txBody>
      </p:sp>
      <p:pic>
        <p:nvPicPr>
          <p:cNvPr id="3" name="Picture 2">
            <a:extLst>
              <a:ext uri="{FF2B5EF4-FFF2-40B4-BE49-F238E27FC236}">
                <a16:creationId xmlns:a16="http://schemas.microsoft.com/office/drawing/2014/main" id="{500F48D3-F715-4412-9150-4A7ED8085B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606" y="1717536"/>
            <a:ext cx="2322786" cy="1550460"/>
          </a:xfrm>
          <a:prstGeom prst="rect">
            <a:avLst/>
          </a:prstGeom>
        </p:spPr>
      </p:pic>
      <p:pic>
        <p:nvPicPr>
          <p:cNvPr id="14" name="Picture 13" descr="A picture containing nature&#10;&#10;Description automatically generated">
            <a:extLst>
              <a:ext uri="{FF2B5EF4-FFF2-40B4-BE49-F238E27FC236}">
                <a16:creationId xmlns:a16="http://schemas.microsoft.com/office/drawing/2014/main" id="{C85BCBFF-913E-4582-8EBD-0B44EA33B9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7024" y="1720826"/>
            <a:ext cx="2312929" cy="1543880"/>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3B9595FF-04F3-4E52-AB42-A2947365F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606" y="4120460"/>
            <a:ext cx="2325692" cy="1550461"/>
          </a:xfrm>
          <a:prstGeom prst="rect">
            <a:avLst/>
          </a:prstGeom>
        </p:spPr>
      </p:pic>
      <p:pic>
        <p:nvPicPr>
          <p:cNvPr id="35" name="Picture 34">
            <a:extLst>
              <a:ext uri="{FF2B5EF4-FFF2-40B4-BE49-F238E27FC236}">
                <a16:creationId xmlns:a16="http://schemas.microsoft.com/office/drawing/2014/main" id="{4ED433A0-DA47-49A5-BA6C-FA1AEBB8D3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35743" y="1720826"/>
            <a:ext cx="2312929" cy="1543880"/>
          </a:xfrm>
          <a:prstGeom prst="rect">
            <a:avLst/>
          </a:prstGeom>
        </p:spPr>
      </p:pic>
      <p:pic>
        <p:nvPicPr>
          <p:cNvPr id="42" name="Picture 41" descr="Background pattern&#10;&#10;Description automatically generated">
            <a:extLst>
              <a:ext uri="{FF2B5EF4-FFF2-40B4-BE49-F238E27FC236}">
                <a16:creationId xmlns:a16="http://schemas.microsoft.com/office/drawing/2014/main" id="{30E9CE51-B9CC-4721-9202-1F07E591735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25037" y="1717536"/>
            <a:ext cx="2329162" cy="1554715"/>
          </a:xfrm>
          <a:prstGeom prst="rect">
            <a:avLst/>
          </a:prstGeom>
        </p:spPr>
      </p:pic>
      <p:pic>
        <p:nvPicPr>
          <p:cNvPr id="5" name="Picture 4">
            <a:extLst>
              <a:ext uri="{FF2B5EF4-FFF2-40B4-BE49-F238E27FC236}">
                <a16:creationId xmlns:a16="http://schemas.microsoft.com/office/drawing/2014/main" id="{3A113178-2441-8953-F53A-88C624BAC6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35743" y="4140817"/>
            <a:ext cx="2322786" cy="1530104"/>
          </a:xfrm>
          <a:prstGeom prst="rect">
            <a:avLst/>
          </a:prstGeom>
        </p:spPr>
      </p:pic>
      <p:sp>
        <p:nvSpPr>
          <p:cNvPr id="6" name="TextBox 5">
            <a:extLst>
              <a:ext uri="{FF2B5EF4-FFF2-40B4-BE49-F238E27FC236}">
                <a16:creationId xmlns:a16="http://schemas.microsoft.com/office/drawing/2014/main" id="{885BD67F-AC5B-D018-8504-5532B48B3698}"/>
              </a:ext>
            </a:extLst>
          </p:cNvPr>
          <p:cNvSpPr txBox="1"/>
          <p:nvPr/>
        </p:nvSpPr>
        <p:spPr>
          <a:xfrm>
            <a:off x="4069943" y="5647551"/>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Sable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CCBAA3E-50B2-40CD-D4DF-4F5B804508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13974" y="4140817"/>
            <a:ext cx="2322786" cy="1520476"/>
          </a:xfrm>
          <a:prstGeom prst="rect">
            <a:avLst/>
          </a:prstGeom>
        </p:spPr>
      </p:pic>
      <p:sp>
        <p:nvSpPr>
          <p:cNvPr id="12" name="TextBox 11">
            <a:extLst>
              <a:ext uri="{FF2B5EF4-FFF2-40B4-BE49-F238E27FC236}">
                <a16:creationId xmlns:a16="http://schemas.microsoft.com/office/drawing/2014/main" id="{F3CE4DF0-C49A-BCF3-52D0-88E325C325F2}"/>
              </a:ext>
            </a:extLst>
          </p:cNvPr>
          <p:cNvSpPr txBox="1"/>
          <p:nvPr/>
        </p:nvSpPr>
        <p:spPr>
          <a:xfrm>
            <a:off x="7314884" y="5670921"/>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Sedona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F19F83B-18E9-93B9-CF5D-8DD06873F1E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92205" y="4092461"/>
            <a:ext cx="2322786" cy="1549972"/>
          </a:xfrm>
          <a:prstGeom prst="rect">
            <a:avLst/>
          </a:prstGeom>
        </p:spPr>
      </p:pic>
      <p:sp>
        <p:nvSpPr>
          <p:cNvPr id="18" name="TextBox 17">
            <a:extLst>
              <a:ext uri="{FF2B5EF4-FFF2-40B4-BE49-F238E27FC236}">
                <a16:creationId xmlns:a16="http://schemas.microsoft.com/office/drawing/2014/main" id="{0BB78C5F-380A-514D-1A24-8B81282E0DB4}"/>
              </a:ext>
            </a:extLst>
          </p:cNvPr>
          <p:cNvSpPr txBox="1"/>
          <p:nvPr/>
        </p:nvSpPr>
        <p:spPr>
          <a:xfrm>
            <a:off x="10307984" y="5642433"/>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Berkshire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54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ICONIC White Oak Wide Plank Collection 	</a:t>
            </a:r>
            <a:r>
              <a:rPr lang="en-US" sz="1600" u="sng" dirty="0">
                <a:solidFill>
                  <a:srgbClr val="FFFFFF"/>
                </a:solidFill>
              </a:rPr>
              <a:t>https://northernwideplank.com/collections/iconic</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070057" y="3328741"/>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Napa</a:t>
            </a:r>
          </a:p>
        </p:txBody>
      </p:sp>
      <p:sp>
        <p:nvSpPr>
          <p:cNvPr id="17" name="TextBox 16">
            <a:extLst>
              <a:ext uri="{FF2B5EF4-FFF2-40B4-BE49-F238E27FC236}">
                <a16:creationId xmlns:a16="http://schemas.microsoft.com/office/drawing/2014/main" id="{FC4BBC8C-48D0-4029-817D-172DBD2FA7F3}"/>
              </a:ext>
            </a:extLst>
          </p:cNvPr>
          <p:cNvSpPr txBox="1"/>
          <p:nvPr/>
        </p:nvSpPr>
        <p:spPr>
          <a:xfrm>
            <a:off x="7314883" y="3328741"/>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Revelstoke</a:t>
            </a:r>
          </a:p>
        </p:txBody>
      </p:sp>
      <p:sp>
        <p:nvSpPr>
          <p:cNvPr id="23" name="TextBox 22">
            <a:extLst>
              <a:ext uri="{FF2B5EF4-FFF2-40B4-BE49-F238E27FC236}">
                <a16:creationId xmlns:a16="http://schemas.microsoft.com/office/drawing/2014/main" id="{D732F993-E52C-4212-B5B3-910DDD3B15D7}"/>
              </a:ext>
            </a:extLst>
          </p:cNvPr>
          <p:cNvSpPr txBox="1"/>
          <p:nvPr/>
        </p:nvSpPr>
        <p:spPr>
          <a:xfrm>
            <a:off x="4141749" y="3328741"/>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Juneau</a:t>
            </a:r>
          </a:p>
        </p:txBody>
      </p:sp>
      <p:sp>
        <p:nvSpPr>
          <p:cNvPr id="39" name="TextBox 38">
            <a:extLst>
              <a:ext uri="{FF2B5EF4-FFF2-40B4-BE49-F238E27FC236}">
                <a16:creationId xmlns:a16="http://schemas.microsoft.com/office/drawing/2014/main" id="{35BB0552-AA99-4921-B276-B016703C964F}"/>
              </a:ext>
            </a:extLst>
          </p:cNvPr>
          <p:cNvSpPr txBox="1"/>
          <p:nvPr/>
        </p:nvSpPr>
        <p:spPr>
          <a:xfrm>
            <a:off x="10480665" y="3328741"/>
            <a:ext cx="1509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Boulder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531745B-5818-3B96-F015-D1333FC904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917" y="1805690"/>
            <a:ext cx="2329162" cy="1523051"/>
          </a:xfrm>
          <a:prstGeom prst="rect">
            <a:avLst/>
          </a:prstGeom>
        </p:spPr>
      </p:pic>
      <p:pic>
        <p:nvPicPr>
          <p:cNvPr id="19" name="Picture 18">
            <a:extLst>
              <a:ext uri="{FF2B5EF4-FFF2-40B4-BE49-F238E27FC236}">
                <a16:creationId xmlns:a16="http://schemas.microsoft.com/office/drawing/2014/main" id="{FD77749D-0B2B-5D27-85F2-C4AA9C67880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5743" y="1805690"/>
            <a:ext cx="2312929" cy="1523051"/>
          </a:xfrm>
          <a:prstGeom prst="rect">
            <a:avLst/>
          </a:prstGeom>
        </p:spPr>
      </p:pic>
      <p:pic>
        <p:nvPicPr>
          <p:cNvPr id="22" name="Picture 21">
            <a:extLst>
              <a:ext uri="{FF2B5EF4-FFF2-40B4-BE49-F238E27FC236}">
                <a16:creationId xmlns:a16="http://schemas.microsoft.com/office/drawing/2014/main" id="{1432227E-BEBD-87BB-70FD-737537DDBA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3025" y="1808265"/>
            <a:ext cx="2313793" cy="1520476"/>
          </a:xfrm>
          <a:prstGeom prst="rect">
            <a:avLst/>
          </a:prstGeom>
        </p:spPr>
      </p:pic>
      <p:pic>
        <p:nvPicPr>
          <p:cNvPr id="25" name="Picture 24">
            <a:extLst>
              <a:ext uri="{FF2B5EF4-FFF2-40B4-BE49-F238E27FC236}">
                <a16:creationId xmlns:a16="http://schemas.microsoft.com/office/drawing/2014/main" id="{5C46F680-DF4F-DA98-BCB7-D9919553845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91171" y="1794423"/>
            <a:ext cx="2312929" cy="1513803"/>
          </a:xfrm>
          <a:prstGeom prst="rect">
            <a:avLst/>
          </a:prstGeom>
        </p:spPr>
      </p:pic>
      <p:pic>
        <p:nvPicPr>
          <p:cNvPr id="27" name="Picture 26">
            <a:extLst>
              <a:ext uri="{FF2B5EF4-FFF2-40B4-BE49-F238E27FC236}">
                <a16:creationId xmlns:a16="http://schemas.microsoft.com/office/drawing/2014/main" id="{6C6EBA7E-8184-927A-5AFD-0FCC1DDFF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449" y="3929454"/>
            <a:ext cx="2336630" cy="1523051"/>
          </a:xfrm>
          <a:prstGeom prst="rect">
            <a:avLst/>
          </a:prstGeom>
        </p:spPr>
      </p:pic>
      <p:sp>
        <p:nvSpPr>
          <p:cNvPr id="28" name="TextBox 27">
            <a:extLst>
              <a:ext uri="{FF2B5EF4-FFF2-40B4-BE49-F238E27FC236}">
                <a16:creationId xmlns:a16="http://schemas.microsoft.com/office/drawing/2014/main" id="{B223D100-0461-0EBA-D11A-37BB29CE0C3C}"/>
              </a:ext>
            </a:extLst>
          </p:cNvPr>
          <p:cNvSpPr txBox="1"/>
          <p:nvPr/>
        </p:nvSpPr>
        <p:spPr>
          <a:xfrm>
            <a:off x="1070057" y="5465464"/>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Sierra</a:t>
            </a:r>
          </a:p>
        </p:txBody>
      </p:sp>
      <p:pic>
        <p:nvPicPr>
          <p:cNvPr id="30" name="Picture 29">
            <a:extLst>
              <a:ext uri="{FF2B5EF4-FFF2-40B4-BE49-F238E27FC236}">
                <a16:creationId xmlns:a16="http://schemas.microsoft.com/office/drawing/2014/main" id="{2E67E721-A0A3-3393-5EB2-8E789A514D7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35743" y="3905217"/>
            <a:ext cx="2329163" cy="1547288"/>
          </a:xfrm>
          <a:prstGeom prst="rect">
            <a:avLst/>
          </a:prstGeom>
        </p:spPr>
      </p:pic>
      <p:sp>
        <p:nvSpPr>
          <p:cNvPr id="31" name="TextBox 30">
            <a:extLst>
              <a:ext uri="{FF2B5EF4-FFF2-40B4-BE49-F238E27FC236}">
                <a16:creationId xmlns:a16="http://schemas.microsoft.com/office/drawing/2014/main" id="{1DED5FF2-40B0-F67F-4196-830A08C7590D}"/>
              </a:ext>
            </a:extLst>
          </p:cNvPr>
          <p:cNvSpPr txBox="1"/>
          <p:nvPr/>
        </p:nvSpPr>
        <p:spPr>
          <a:xfrm>
            <a:off x="4141749" y="5474983"/>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Montara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1CE021F6-A093-C6A8-5DDE-C5E0033D435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13025" y="3891185"/>
            <a:ext cx="2312929" cy="1561320"/>
          </a:xfrm>
          <a:prstGeom prst="rect">
            <a:avLst/>
          </a:prstGeom>
        </p:spPr>
      </p:pic>
      <p:sp>
        <p:nvSpPr>
          <p:cNvPr id="36" name="TextBox 35">
            <a:extLst>
              <a:ext uri="{FF2B5EF4-FFF2-40B4-BE49-F238E27FC236}">
                <a16:creationId xmlns:a16="http://schemas.microsoft.com/office/drawing/2014/main" id="{54544119-D3A1-51B1-533F-A1FD0C8DAF0B}"/>
              </a:ext>
            </a:extLst>
          </p:cNvPr>
          <p:cNvSpPr txBox="1"/>
          <p:nvPr/>
        </p:nvSpPr>
        <p:spPr>
          <a:xfrm>
            <a:off x="7213441" y="5474983"/>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Laguna</a:t>
            </a:r>
          </a:p>
        </p:txBody>
      </p:sp>
      <p:pic>
        <p:nvPicPr>
          <p:cNvPr id="38" name="Picture 37">
            <a:extLst>
              <a:ext uri="{FF2B5EF4-FFF2-40B4-BE49-F238E27FC236}">
                <a16:creationId xmlns:a16="http://schemas.microsoft.com/office/drawing/2014/main" id="{71B77425-B347-A4DA-35E8-0C62A02ACD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91171" y="3891185"/>
            <a:ext cx="2313793" cy="1520476"/>
          </a:xfrm>
          <a:prstGeom prst="rect">
            <a:avLst/>
          </a:prstGeom>
        </p:spPr>
      </p:pic>
      <p:sp>
        <p:nvSpPr>
          <p:cNvPr id="40" name="TextBox 39">
            <a:extLst>
              <a:ext uri="{FF2B5EF4-FFF2-40B4-BE49-F238E27FC236}">
                <a16:creationId xmlns:a16="http://schemas.microsoft.com/office/drawing/2014/main" id="{4F93ED43-1865-07FC-DE76-8F499AD15077}"/>
              </a:ext>
            </a:extLst>
          </p:cNvPr>
          <p:cNvSpPr txBox="1"/>
          <p:nvPr/>
        </p:nvSpPr>
        <p:spPr>
          <a:xfrm>
            <a:off x="10413835" y="5472309"/>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Cape Cod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7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Engineered Hardwood- </a:t>
            </a:r>
            <a:r>
              <a:rPr lang="en-US" sz="2400" b="1" dirty="0" err="1">
                <a:solidFill>
                  <a:schemeClr val="bg1"/>
                </a:solidFill>
              </a:rPr>
              <a:t>Nydree</a:t>
            </a:r>
            <a:endParaRPr lang="en-US" sz="2400" b="1" dirty="0">
              <a:solidFill>
                <a:schemeClr val="bg1"/>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B2FBB368-0CA2-48E4-820E-FE086B45E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0" name="Picture 9">
            <a:extLst>
              <a:ext uri="{FF2B5EF4-FFF2-40B4-BE49-F238E27FC236}">
                <a16:creationId xmlns:a16="http://schemas.microsoft.com/office/drawing/2014/main" id="{8A6E0CF3-3668-4C20-0E1C-12247664254E}"/>
              </a:ext>
            </a:extLst>
          </p:cNvPr>
          <p:cNvPicPr>
            <a:picLocks noChangeAspect="1"/>
          </p:cNvPicPr>
          <p:nvPr/>
        </p:nvPicPr>
        <p:blipFill>
          <a:blip r:embed="rId4"/>
          <a:stretch>
            <a:fillRect/>
          </a:stretch>
        </p:blipFill>
        <p:spPr>
          <a:xfrm>
            <a:off x="1643747" y="1590031"/>
            <a:ext cx="7957015" cy="4367709"/>
          </a:xfrm>
          <a:prstGeom prst="rect">
            <a:avLst/>
          </a:prstGeom>
        </p:spPr>
      </p:pic>
    </p:spTree>
    <p:extLst>
      <p:ext uri="{BB962C8B-B14F-4D97-AF65-F5344CB8AC3E}">
        <p14:creationId xmlns:p14="http://schemas.microsoft.com/office/powerpoint/2010/main" val="2830923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Plain Sawn White Oak	</a:t>
            </a:r>
            <a:r>
              <a:rPr lang="en-US" sz="1600" u="sng" dirty="0">
                <a:solidFill>
                  <a:srgbClr val="FFFFFF"/>
                </a:solidFill>
              </a:rPr>
              <a:t>https://nydreeflooring.com/products/plainsawn-white-oak-hardwood</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Nydree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2022164" y="3328741"/>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Natural</a:t>
            </a:r>
          </a:p>
        </p:txBody>
      </p:sp>
      <p:sp>
        <p:nvSpPr>
          <p:cNvPr id="17" name="TextBox 16">
            <a:extLst>
              <a:ext uri="{FF2B5EF4-FFF2-40B4-BE49-F238E27FC236}">
                <a16:creationId xmlns:a16="http://schemas.microsoft.com/office/drawing/2014/main" id="{FC4BBC8C-48D0-4029-817D-172DBD2FA7F3}"/>
              </a:ext>
            </a:extLst>
          </p:cNvPr>
          <p:cNvSpPr txBox="1"/>
          <p:nvPr/>
        </p:nvSpPr>
        <p:spPr>
          <a:xfrm>
            <a:off x="8069028" y="3328741"/>
            <a:ext cx="1374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Forest</a:t>
            </a:r>
          </a:p>
        </p:txBody>
      </p:sp>
      <p:sp>
        <p:nvSpPr>
          <p:cNvPr id="23" name="TextBox 22">
            <a:extLst>
              <a:ext uri="{FF2B5EF4-FFF2-40B4-BE49-F238E27FC236}">
                <a16:creationId xmlns:a16="http://schemas.microsoft.com/office/drawing/2014/main" id="{D732F993-E52C-4212-B5B3-910DDD3B15D7}"/>
              </a:ext>
            </a:extLst>
          </p:cNvPr>
          <p:cNvSpPr txBox="1"/>
          <p:nvPr/>
        </p:nvSpPr>
        <p:spPr>
          <a:xfrm>
            <a:off x="4914742" y="3328741"/>
            <a:ext cx="1580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Antique Barrel</a:t>
            </a:r>
          </a:p>
        </p:txBody>
      </p:sp>
      <p:sp>
        <p:nvSpPr>
          <p:cNvPr id="28" name="TextBox 27">
            <a:extLst>
              <a:ext uri="{FF2B5EF4-FFF2-40B4-BE49-F238E27FC236}">
                <a16:creationId xmlns:a16="http://schemas.microsoft.com/office/drawing/2014/main" id="{B223D100-0461-0EBA-D11A-37BB29CE0C3C}"/>
              </a:ext>
            </a:extLst>
          </p:cNvPr>
          <p:cNvSpPr txBox="1"/>
          <p:nvPr/>
        </p:nvSpPr>
        <p:spPr>
          <a:xfrm>
            <a:off x="1890186" y="5465464"/>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Perfect Brown</a:t>
            </a:r>
          </a:p>
        </p:txBody>
      </p:sp>
      <p:sp>
        <p:nvSpPr>
          <p:cNvPr id="31" name="TextBox 30">
            <a:extLst>
              <a:ext uri="{FF2B5EF4-FFF2-40B4-BE49-F238E27FC236}">
                <a16:creationId xmlns:a16="http://schemas.microsoft.com/office/drawing/2014/main" id="{1DED5FF2-40B0-F67F-4196-830A08C7590D}"/>
              </a:ext>
            </a:extLst>
          </p:cNvPr>
          <p:cNvSpPr txBox="1"/>
          <p:nvPr/>
        </p:nvSpPr>
        <p:spPr>
          <a:xfrm>
            <a:off x="5093856" y="5474983"/>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Pineapple</a:t>
            </a:r>
          </a:p>
        </p:txBody>
      </p:sp>
      <p:sp>
        <p:nvSpPr>
          <p:cNvPr id="36" name="TextBox 35">
            <a:extLst>
              <a:ext uri="{FF2B5EF4-FFF2-40B4-BE49-F238E27FC236}">
                <a16:creationId xmlns:a16="http://schemas.microsoft.com/office/drawing/2014/main" id="{54544119-D3A1-51B1-533F-A1FD0C8DAF0B}"/>
              </a:ext>
            </a:extLst>
          </p:cNvPr>
          <p:cNvSpPr txBox="1"/>
          <p:nvPr/>
        </p:nvSpPr>
        <p:spPr>
          <a:xfrm>
            <a:off x="8153694" y="5465464"/>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Slightly Blue</a:t>
            </a:r>
          </a:p>
        </p:txBody>
      </p:sp>
      <p:pic>
        <p:nvPicPr>
          <p:cNvPr id="2" name="Picture 1">
            <a:extLst>
              <a:ext uri="{FF2B5EF4-FFF2-40B4-BE49-F238E27FC236}">
                <a16:creationId xmlns:a16="http://schemas.microsoft.com/office/drawing/2014/main" id="{1DAFA5A0-8EC3-8213-DE7F-0FFE6C563D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6233" y="1805690"/>
            <a:ext cx="2331953" cy="1563624"/>
          </a:xfrm>
          <a:prstGeom prst="rect">
            <a:avLst/>
          </a:prstGeom>
        </p:spPr>
      </p:pic>
      <p:pic>
        <p:nvPicPr>
          <p:cNvPr id="5" name="Picture 4">
            <a:extLst>
              <a:ext uri="{FF2B5EF4-FFF2-40B4-BE49-F238E27FC236}">
                <a16:creationId xmlns:a16="http://schemas.microsoft.com/office/drawing/2014/main" id="{D8E298A1-BC92-4707-36CD-7ADBE9E64A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48583" y="1819106"/>
            <a:ext cx="2350008" cy="1563624"/>
          </a:xfrm>
          <a:prstGeom prst="rect">
            <a:avLst/>
          </a:prstGeom>
        </p:spPr>
      </p:pic>
      <p:pic>
        <p:nvPicPr>
          <p:cNvPr id="10" name="Picture 9">
            <a:extLst>
              <a:ext uri="{FF2B5EF4-FFF2-40B4-BE49-F238E27FC236}">
                <a16:creationId xmlns:a16="http://schemas.microsoft.com/office/drawing/2014/main" id="{1CB5307E-F56A-05D1-E7D6-ACB26BCE7A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5132" y="1791213"/>
            <a:ext cx="2312929" cy="1563624"/>
          </a:xfrm>
          <a:prstGeom prst="rect">
            <a:avLst/>
          </a:prstGeom>
        </p:spPr>
      </p:pic>
      <p:pic>
        <p:nvPicPr>
          <p:cNvPr id="15" name="Picture 14">
            <a:extLst>
              <a:ext uri="{FF2B5EF4-FFF2-40B4-BE49-F238E27FC236}">
                <a16:creationId xmlns:a16="http://schemas.microsoft.com/office/drawing/2014/main" id="{4C8A17E5-3F89-9BC1-5B4B-625D9F86BB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6233" y="3920138"/>
            <a:ext cx="2329163" cy="1563624"/>
          </a:xfrm>
          <a:prstGeom prst="rect">
            <a:avLst/>
          </a:prstGeom>
        </p:spPr>
      </p:pic>
      <p:pic>
        <p:nvPicPr>
          <p:cNvPr id="18" name="Picture 17">
            <a:extLst>
              <a:ext uri="{FF2B5EF4-FFF2-40B4-BE49-F238E27FC236}">
                <a16:creationId xmlns:a16="http://schemas.microsoft.com/office/drawing/2014/main" id="{780E6275-04ED-A4A7-3CE7-171C87A6BCB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66071" y="3901840"/>
            <a:ext cx="2329163" cy="1563624"/>
          </a:xfrm>
          <a:prstGeom prst="rect">
            <a:avLst/>
          </a:prstGeom>
        </p:spPr>
      </p:pic>
      <p:pic>
        <p:nvPicPr>
          <p:cNvPr id="20" name="Picture 19">
            <a:extLst>
              <a:ext uri="{FF2B5EF4-FFF2-40B4-BE49-F238E27FC236}">
                <a16:creationId xmlns:a16="http://schemas.microsoft.com/office/drawing/2014/main" id="{96921867-1CE8-29F5-D8CE-1877433960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3440" y="3888297"/>
            <a:ext cx="2329163" cy="1563624"/>
          </a:xfrm>
          <a:prstGeom prst="rect">
            <a:avLst/>
          </a:prstGeom>
        </p:spPr>
      </p:pic>
    </p:spTree>
    <p:extLst>
      <p:ext uri="{BB962C8B-B14F-4D97-AF65-F5344CB8AC3E}">
        <p14:creationId xmlns:p14="http://schemas.microsoft.com/office/powerpoint/2010/main" val="375868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Plain Sawn White Oak	</a:t>
            </a:r>
            <a:r>
              <a:rPr lang="en-US" sz="1600" u="sng" dirty="0">
                <a:solidFill>
                  <a:srgbClr val="FFFFFF"/>
                </a:solidFill>
              </a:rPr>
              <a:t>https://nydreeflooring.com/products/plainsawn-white-oak-hardwood</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Nydree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850859" y="3328741"/>
            <a:ext cx="15096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Sweet Honey</a:t>
            </a:r>
          </a:p>
        </p:txBody>
      </p:sp>
      <p:sp>
        <p:nvSpPr>
          <p:cNvPr id="23" name="TextBox 22">
            <a:extLst>
              <a:ext uri="{FF2B5EF4-FFF2-40B4-BE49-F238E27FC236}">
                <a16:creationId xmlns:a16="http://schemas.microsoft.com/office/drawing/2014/main" id="{D732F993-E52C-4212-B5B3-910DDD3B15D7}"/>
              </a:ext>
            </a:extLst>
          </p:cNvPr>
          <p:cNvSpPr txBox="1"/>
          <p:nvPr/>
        </p:nvSpPr>
        <p:spPr>
          <a:xfrm>
            <a:off x="4060546" y="3385496"/>
            <a:ext cx="1580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Sky</a:t>
            </a:r>
          </a:p>
        </p:txBody>
      </p:sp>
      <p:pic>
        <p:nvPicPr>
          <p:cNvPr id="6" name="Picture 5">
            <a:extLst>
              <a:ext uri="{FF2B5EF4-FFF2-40B4-BE49-F238E27FC236}">
                <a16:creationId xmlns:a16="http://schemas.microsoft.com/office/drawing/2014/main" id="{D4660A1A-202E-A9C5-C102-36800233C6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125" y="1846263"/>
            <a:ext cx="2350008" cy="1536467"/>
          </a:xfrm>
          <a:prstGeom prst="rect">
            <a:avLst/>
          </a:prstGeom>
        </p:spPr>
      </p:pic>
      <p:pic>
        <p:nvPicPr>
          <p:cNvPr id="14" name="Picture 13">
            <a:extLst>
              <a:ext uri="{FF2B5EF4-FFF2-40B4-BE49-F238E27FC236}">
                <a16:creationId xmlns:a16="http://schemas.microsoft.com/office/drawing/2014/main" id="{A6EBCC55-1D81-2497-D095-27A13FB9C4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33595" y="1846263"/>
            <a:ext cx="2309532" cy="1563624"/>
          </a:xfrm>
          <a:prstGeom prst="rect">
            <a:avLst/>
          </a:prstGeom>
        </p:spPr>
      </p:pic>
      <p:sp>
        <p:nvSpPr>
          <p:cNvPr id="16" name="TextBox 15">
            <a:extLst>
              <a:ext uri="{FF2B5EF4-FFF2-40B4-BE49-F238E27FC236}">
                <a16:creationId xmlns:a16="http://schemas.microsoft.com/office/drawing/2014/main" id="{35BB0552-AA99-4921-B276-B016703C964F}"/>
              </a:ext>
            </a:extLst>
          </p:cNvPr>
          <p:cNvSpPr txBox="1"/>
          <p:nvPr/>
        </p:nvSpPr>
        <p:spPr>
          <a:xfrm>
            <a:off x="10228199" y="3385496"/>
            <a:ext cx="1509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Graystone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F93ED43-1865-07FC-DE76-8F499AD15077}"/>
              </a:ext>
            </a:extLst>
          </p:cNvPr>
          <p:cNvSpPr txBox="1"/>
          <p:nvPr/>
        </p:nvSpPr>
        <p:spPr>
          <a:xfrm>
            <a:off x="7145057" y="3373014"/>
            <a:ext cx="1509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Sun Bleached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4A0A00E-FD44-88C0-34D0-D9DD3F2FC6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26773" y="1846263"/>
            <a:ext cx="2350008" cy="1549147"/>
          </a:xfrm>
          <a:prstGeom prst="rect">
            <a:avLst/>
          </a:prstGeom>
        </p:spPr>
      </p:pic>
      <p:pic>
        <p:nvPicPr>
          <p:cNvPr id="22" name="Picture 21">
            <a:extLst>
              <a:ext uri="{FF2B5EF4-FFF2-40B4-BE49-F238E27FC236}">
                <a16:creationId xmlns:a16="http://schemas.microsoft.com/office/drawing/2014/main" id="{6AD1086B-4DF8-5876-A788-FF2DAAADAF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49046" y="1846263"/>
            <a:ext cx="2350008" cy="1563624"/>
          </a:xfrm>
          <a:prstGeom prst="rect">
            <a:avLst/>
          </a:prstGeom>
        </p:spPr>
      </p:pic>
    </p:spTree>
    <p:extLst>
      <p:ext uri="{BB962C8B-B14F-4D97-AF65-F5344CB8AC3E}">
        <p14:creationId xmlns:p14="http://schemas.microsoft.com/office/powerpoint/2010/main" val="211130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Maple	</a:t>
            </a:r>
            <a:r>
              <a:rPr lang="en-US" sz="1600" u="sng" dirty="0">
                <a:solidFill>
                  <a:srgbClr val="FFFFFF"/>
                </a:solidFill>
              </a:rPr>
              <a:t>https://nydreeflooring.com/products/maple-hardwood</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Nydree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2022164" y="3328741"/>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Natural</a:t>
            </a:r>
          </a:p>
        </p:txBody>
      </p:sp>
      <p:sp>
        <p:nvSpPr>
          <p:cNvPr id="17" name="TextBox 16">
            <a:extLst>
              <a:ext uri="{FF2B5EF4-FFF2-40B4-BE49-F238E27FC236}">
                <a16:creationId xmlns:a16="http://schemas.microsoft.com/office/drawing/2014/main" id="{FC4BBC8C-48D0-4029-817D-172DBD2FA7F3}"/>
              </a:ext>
            </a:extLst>
          </p:cNvPr>
          <p:cNvSpPr txBox="1"/>
          <p:nvPr/>
        </p:nvSpPr>
        <p:spPr>
          <a:xfrm>
            <a:off x="4936476" y="3358574"/>
            <a:ext cx="1374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Forest</a:t>
            </a:r>
          </a:p>
        </p:txBody>
      </p:sp>
      <p:sp>
        <p:nvSpPr>
          <p:cNvPr id="23" name="TextBox 22">
            <a:extLst>
              <a:ext uri="{FF2B5EF4-FFF2-40B4-BE49-F238E27FC236}">
                <a16:creationId xmlns:a16="http://schemas.microsoft.com/office/drawing/2014/main" id="{D732F993-E52C-4212-B5B3-910DDD3B15D7}"/>
              </a:ext>
            </a:extLst>
          </p:cNvPr>
          <p:cNvSpPr txBox="1"/>
          <p:nvPr/>
        </p:nvSpPr>
        <p:spPr>
          <a:xfrm>
            <a:off x="8099318" y="3373014"/>
            <a:ext cx="1297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Graystone</a:t>
            </a:r>
          </a:p>
        </p:txBody>
      </p:sp>
      <p:sp>
        <p:nvSpPr>
          <p:cNvPr id="28" name="TextBox 27">
            <a:extLst>
              <a:ext uri="{FF2B5EF4-FFF2-40B4-BE49-F238E27FC236}">
                <a16:creationId xmlns:a16="http://schemas.microsoft.com/office/drawing/2014/main" id="{B223D100-0461-0EBA-D11A-37BB29CE0C3C}"/>
              </a:ext>
            </a:extLst>
          </p:cNvPr>
          <p:cNvSpPr txBox="1"/>
          <p:nvPr/>
        </p:nvSpPr>
        <p:spPr>
          <a:xfrm>
            <a:off x="1890186" y="5465464"/>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Perfect Brown</a:t>
            </a:r>
          </a:p>
        </p:txBody>
      </p:sp>
      <p:sp>
        <p:nvSpPr>
          <p:cNvPr id="31" name="TextBox 30">
            <a:extLst>
              <a:ext uri="{FF2B5EF4-FFF2-40B4-BE49-F238E27FC236}">
                <a16:creationId xmlns:a16="http://schemas.microsoft.com/office/drawing/2014/main" id="{1DED5FF2-40B0-F67F-4196-830A08C7590D}"/>
              </a:ext>
            </a:extLst>
          </p:cNvPr>
          <p:cNvSpPr txBox="1"/>
          <p:nvPr/>
        </p:nvSpPr>
        <p:spPr>
          <a:xfrm>
            <a:off x="5093856" y="5474983"/>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Sun Bleached</a:t>
            </a:r>
          </a:p>
        </p:txBody>
      </p:sp>
      <p:sp>
        <p:nvSpPr>
          <p:cNvPr id="36" name="TextBox 35">
            <a:extLst>
              <a:ext uri="{FF2B5EF4-FFF2-40B4-BE49-F238E27FC236}">
                <a16:creationId xmlns:a16="http://schemas.microsoft.com/office/drawing/2014/main" id="{54544119-D3A1-51B1-533F-A1FD0C8DAF0B}"/>
              </a:ext>
            </a:extLst>
          </p:cNvPr>
          <p:cNvSpPr txBox="1"/>
          <p:nvPr/>
        </p:nvSpPr>
        <p:spPr>
          <a:xfrm>
            <a:off x="8153694" y="5465464"/>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Sky</a:t>
            </a:r>
          </a:p>
        </p:txBody>
      </p:sp>
      <p:pic>
        <p:nvPicPr>
          <p:cNvPr id="6" name="Picture 5">
            <a:extLst>
              <a:ext uri="{FF2B5EF4-FFF2-40B4-BE49-F238E27FC236}">
                <a16:creationId xmlns:a16="http://schemas.microsoft.com/office/drawing/2014/main" id="{5FAD6CEB-2FB6-2E2B-C534-D41A24B394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6231" y="1758289"/>
            <a:ext cx="2329164" cy="1563624"/>
          </a:xfrm>
          <a:prstGeom prst="rect">
            <a:avLst/>
          </a:prstGeom>
        </p:spPr>
      </p:pic>
      <p:pic>
        <p:nvPicPr>
          <p:cNvPr id="12" name="Picture 11">
            <a:extLst>
              <a:ext uri="{FF2B5EF4-FFF2-40B4-BE49-F238E27FC236}">
                <a16:creationId xmlns:a16="http://schemas.microsoft.com/office/drawing/2014/main" id="{2767492C-7CAF-1A48-B8AE-5C51F71D9E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66070" y="1758289"/>
            <a:ext cx="2350008" cy="1563624"/>
          </a:xfrm>
          <a:prstGeom prst="rect">
            <a:avLst/>
          </a:prstGeom>
        </p:spPr>
      </p:pic>
      <p:pic>
        <p:nvPicPr>
          <p:cNvPr id="16" name="Picture 15">
            <a:extLst>
              <a:ext uri="{FF2B5EF4-FFF2-40B4-BE49-F238E27FC236}">
                <a16:creationId xmlns:a16="http://schemas.microsoft.com/office/drawing/2014/main" id="{C833CF48-AC40-C115-B098-AEFF9314D6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83440" y="1758290"/>
            <a:ext cx="2350008" cy="1563623"/>
          </a:xfrm>
          <a:prstGeom prst="rect">
            <a:avLst/>
          </a:prstGeom>
        </p:spPr>
      </p:pic>
      <p:pic>
        <p:nvPicPr>
          <p:cNvPr id="21" name="Picture 20">
            <a:extLst>
              <a:ext uri="{FF2B5EF4-FFF2-40B4-BE49-F238E27FC236}">
                <a16:creationId xmlns:a16="http://schemas.microsoft.com/office/drawing/2014/main" id="{62AE5F50-269C-89F0-563A-E71FBF52C1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6231" y="3898912"/>
            <a:ext cx="2329163" cy="1563624"/>
          </a:xfrm>
          <a:prstGeom prst="rect">
            <a:avLst/>
          </a:prstGeom>
        </p:spPr>
      </p:pic>
      <p:pic>
        <p:nvPicPr>
          <p:cNvPr id="24" name="Picture 23">
            <a:extLst>
              <a:ext uri="{FF2B5EF4-FFF2-40B4-BE49-F238E27FC236}">
                <a16:creationId xmlns:a16="http://schemas.microsoft.com/office/drawing/2014/main" id="{57BC6CEC-253E-F775-343C-D4314F8BF1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66070" y="3888297"/>
            <a:ext cx="2350008" cy="1563624"/>
          </a:xfrm>
          <a:prstGeom prst="rect">
            <a:avLst/>
          </a:prstGeom>
        </p:spPr>
      </p:pic>
      <p:pic>
        <p:nvPicPr>
          <p:cNvPr id="26" name="Picture 25">
            <a:extLst>
              <a:ext uri="{FF2B5EF4-FFF2-40B4-BE49-F238E27FC236}">
                <a16:creationId xmlns:a16="http://schemas.microsoft.com/office/drawing/2014/main" id="{9767561C-DD5D-0EAB-0586-102E6BE930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3440" y="3888297"/>
            <a:ext cx="2422858" cy="1563624"/>
          </a:xfrm>
          <a:prstGeom prst="rect">
            <a:avLst/>
          </a:prstGeom>
        </p:spPr>
      </p:pic>
    </p:spTree>
    <p:extLst>
      <p:ext uri="{BB962C8B-B14F-4D97-AF65-F5344CB8AC3E}">
        <p14:creationId xmlns:p14="http://schemas.microsoft.com/office/powerpoint/2010/main" val="278022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Ash	</a:t>
            </a:r>
            <a:r>
              <a:rPr lang="en-US" sz="1600" u="sng" dirty="0">
                <a:solidFill>
                  <a:srgbClr val="FFFFFF"/>
                </a:solidFill>
              </a:rPr>
              <a:t>https://nydreeflooring.com/products/ash-hardwood</a:t>
            </a:r>
            <a:endParaRPr lang="en-US" sz="20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Nydree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154898" y="3328742"/>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Natural</a:t>
            </a:r>
          </a:p>
        </p:txBody>
      </p:sp>
      <p:sp>
        <p:nvSpPr>
          <p:cNvPr id="17" name="TextBox 16">
            <a:extLst>
              <a:ext uri="{FF2B5EF4-FFF2-40B4-BE49-F238E27FC236}">
                <a16:creationId xmlns:a16="http://schemas.microsoft.com/office/drawing/2014/main" id="{FC4BBC8C-48D0-4029-817D-172DBD2FA7F3}"/>
              </a:ext>
            </a:extLst>
          </p:cNvPr>
          <p:cNvSpPr txBox="1"/>
          <p:nvPr/>
        </p:nvSpPr>
        <p:spPr>
          <a:xfrm>
            <a:off x="4092683" y="3351804"/>
            <a:ext cx="13742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Forest</a:t>
            </a:r>
          </a:p>
        </p:txBody>
      </p:sp>
      <p:sp>
        <p:nvSpPr>
          <p:cNvPr id="23" name="TextBox 22">
            <a:extLst>
              <a:ext uri="{FF2B5EF4-FFF2-40B4-BE49-F238E27FC236}">
                <a16:creationId xmlns:a16="http://schemas.microsoft.com/office/drawing/2014/main" id="{D732F993-E52C-4212-B5B3-910DDD3B15D7}"/>
              </a:ext>
            </a:extLst>
          </p:cNvPr>
          <p:cNvSpPr txBox="1"/>
          <p:nvPr/>
        </p:nvSpPr>
        <p:spPr>
          <a:xfrm>
            <a:off x="7260333" y="3344593"/>
            <a:ext cx="1297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Graystone</a:t>
            </a:r>
          </a:p>
        </p:txBody>
      </p:sp>
      <p:sp>
        <p:nvSpPr>
          <p:cNvPr id="28" name="TextBox 27">
            <a:extLst>
              <a:ext uri="{FF2B5EF4-FFF2-40B4-BE49-F238E27FC236}">
                <a16:creationId xmlns:a16="http://schemas.microsoft.com/office/drawing/2014/main" id="{B223D100-0461-0EBA-D11A-37BB29CE0C3C}"/>
              </a:ext>
            </a:extLst>
          </p:cNvPr>
          <p:cNvSpPr txBox="1"/>
          <p:nvPr/>
        </p:nvSpPr>
        <p:spPr>
          <a:xfrm>
            <a:off x="875927" y="5474983"/>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Perfect Brown</a:t>
            </a:r>
          </a:p>
        </p:txBody>
      </p:sp>
      <p:sp>
        <p:nvSpPr>
          <p:cNvPr id="31" name="TextBox 30">
            <a:extLst>
              <a:ext uri="{FF2B5EF4-FFF2-40B4-BE49-F238E27FC236}">
                <a16:creationId xmlns:a16="http://schemas.microsoft.com/office/drawing/2014/main" id="{1DED5FF2-40B0-F67F-4196-830A08C7590D}"/>
              </a:ext>
            </a:extLst>
          </p:cNvPr>
          <p:cNvSpPr txBox="1"/>
          <p:nvPr/>
        </p:nvSpPr>
        <p:spPr>
          <a:xfrm>
            <a:off x="4038307" y="5487638"/>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Sun Bleached</a:t>
            </a:r>
          </a:p>
        </p:txBody>
      </p:sp>
      <p:sp>
        <p:nvSpPr>
          <p:cNvPr id="36" name="TextBox 35">
            <a:extLst>
              <a:ext uri="{FF2B5EF4-FFF2-40B4-BE49-F238E27FC236}">
                <a16:creationId xmlns:a16="http://schemas.microsoft.com/office/drawing/2014/main" id="{54544119-D3A1-51B1-533F-A1FD0C8DAF0B}"/>
              </a:ext>
            </a:extLst>
          </p:cNvPr>
          <p:cNvSpPr txBox="1"/>
          <p:nvPr/>
        </p:nvSpPr>
        <p:spPr>
          <a:xfrm>
            <a:off x="7352416" y="5445722"/>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Vanilla</a:t>
            </a:r>
          </a:p>
        </p:txBody>
      </p:sp>
      <p:pic>
        <p:nvPicPr>
          <p:cNvPr id="3" name="Picture 2">
            <a:extLst>
              <a:ext uri="{FF2B5EF4-FFF2-40B4-BE49-F238E27FC236}">
                <a16:creationId xmlns:a16="http://schemas.microsoft.com/office/drawing/2014/main" id="{24686952-D8E0-76A6-CB30-8E5421B75D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374" y="1754817"/>
            <a:ext cx="2329163" cy="1563624"/>
          </a:xfrm>
          <a:prstGeom prst="rect">
            <a:avLst/>
          </a:prstGeom>
        </p:spPr>
      </p:pic>
      <p:pic>
        <p:nvPicPr>
          <p:cNvPr id="10" name="Picture 9">
            <a:extLst>
              <a:ext uri="{FF2B5EF4-FFF2-40B4-BE49-F238E27FC236}">
                <a16:creationId xmlns:a16="http://schemas.microsoft.com/office/drawing/2014/main" id="{BB283CE7-4A47-3294-0557-359B3BCF0C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28572" y="1765118"/>
            <a:ext cx="2350008" cy="1563624"/>
          </a:xfrm>
          <a:prstGeom prst="rect">
            <a:avLst/>
          </a:prstGeom>
        </p:spPr>
      </p:pic>
      <p:pic>
        <p:nvPicPr>
          <p:cNvPr id="14" name="Picture 13">
            <a:extLst>
              <a:ext uri="{FF2B5EF4-FFF2-40B4-BE49-F238E27FC236}">
                <a16:creationId xmlns:a16="http://schemas.microsoft.com/office/drawing/2014/main" id="{B642F970-8E99-44E4-CA7A-1D292A9929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63304" y="1765118"/>
            <a:ext cx="2350008" cy="1563624"/>
          </a:xfrm>
          <a:prstGeom prst="rect">
            <a:avLst/>
          </a:prstGeom>
        </p:spPr>
      </p:pic>
      <p:pic>
        <p:nvPicPr>
          <p:cNvPr id="18" name="Picture 17">
            <a:extLst>
              <a:ext uri="{FF2B5EF4-FFF2-40B4-BE49-F238E27FC236}">
                <a16:creationId xmlns:a16="http://schemas.microsoft.com/office/drawing/2014/main" id="{26F544AE-F3AC-C96E-FADC-758396D462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374" y="3911359"/>
            <a:ext cx="2329163" cy="1563624"/>
          </a:xfrm>
          <a:prstGeom prst="rect">
            <a:avLst/>
          </a:prstGeom>
        </p:spPr>
      </p:pic>
      <p:pic>
        <p:nvPicPr>
          <p:cNvPr id="20" name="Picture 19">
            <a:extLst>
              <a:ext uri="{FF2B5EF4-FFF2-40B4-BE49-F238E27FC236}">
                <a16:creationId xmlns:a16="http://schemas.microsoft.com/office/drawing/2014/main" id="{7E623425-1AFE-C5CD-9C3D-EAFCFC34AD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28572" y="3888297"/>
            <a:ext cx="2350008" cy="1563624"/>
          </a:xfrm>
          <a:prstGeom prst="rect">
            <a:avLst/>
          </a:prstGeom>
        </p:spPr>
      </p:pic>
      <p:pic>
        <p:nvPicPr>
          <p:cNvPr id="25" name="Picture 24">
            <a:extLst>
              <a:ext uri="{FF2B5EF4-FFF2-40B4-BE49-F238E27FC236}">
                <a16:creationId xmlns:a16="http://schemas.microsoft.com/office/drawing/2014/main" id="{94139937-8EFB-A19D-5D1F-40F500E6397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3304" y="3882098"/>
            <a:ext cx="2350008" cy="1563624"/>
          </a:xfrm>
          <a:prstGeom prst="rect">
            <a:avLst/>
          </a:prstGeom>
        </p:spPr>
      </p:pic>
      <p:pic>
        <p:nvPicPr>
          <p:cNvPr id="29" name="Picture 28">
            <a:extLst>
              <a:ext uri="{FF2B5EF4-FFF2-40B4-BE49-F238E27FC236}">
                <a16:creationId xmlns:a16="http://schemas.microsoft.com/office/drawing/2014/main" id="{D2634728-3C0B-4A36-2167-1A8631B6C6B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89622" y="1754817"/>
            <a:ext cx="2454490" cy="1563624"/>
          </a:xfrm>
          <a:prstGeom prst="rect">
            <a:avLst/>
          </a:prstGeom>
        </p:spPr>
      </p:pic>
      <p:sp>
        <p:nvSpPr>
          <p:cNvPr id="30" name="TextBox 29">
            <a:extLst>
              <a:ext uri="{FF2B5EF4-FFF2-40B4-BE49-F238E27FC236}">
                <a16:creationId xmlns:a16="http://schemas.microsoft.com/office/drawing/2014/main" id="{7ED98C50-FD49-CAF9-569E-4101FB6EB917}"/>
              </a:ext>
            </a:extLst>
          </p:cNvPr>
          <p:cNvSpPr txBox="1"/>
          <p:nvPr/>
        </p:nvSpPr>
        <p:spPr>
          <a:xfrm>
            <a:off x="9968164" y="3334505"/>
            <a:ext cx="1297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Winter Sky</a:t>
            </a:r>
          </a:p>
        </p:txBody>
      </p:sp>
    </p:spTree>
    <p:extLst>
      <p:ext uri="{BB962C8B-B14F-4D97-AF65-F5344CB8AC3E}">
        <p14:creationId xmlns:p14="http://schemas.microsoft.com/office/powerpoint/2010/main" val="3291217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Walnut	</a:t>
            </a:r>
            <a:r>
              <a:rPr lang="en-US" sz="1600" u="sng" dirty="0">
                <a:solidFill>
                  <a:srgbClr val="FFFFFF"/>
                </a:solidFill>
              </a:rPr>
              <a:t>https://nydreeflooring.com/products/walnut-hardwood</a:t>
            </a:r>
            <a:endParaRPr lang="en-US" sz="20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Nydree</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2436943" y="3328742"/>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Natural</a:t>
            </a:r>
          </a:p>
        </p:txBody>
      </p:sp>
      <p:sp>
        <p:nvSpPr>
          <p:cNvPr id="17" name="TextBox 16">
            <a:extLst>
              <a:ext uri="{FF2B5EF4-FFF2-40B4-BE49-F238E27FC236}">
                <a16:creationId xmlns:a16="http://schemas.microsoft.com/office/drawing/2014/main" id="{FC4BBC8C-48D0-4029-817D-172DBD2FA7F3}"/>
              </a:ext>
            </a:extLst>
          </p:cNvPr>
          <p:cNvSpPr txBox="1"/>
          <p:nvPr/>
        </p:nvSpPr>
        <p:spPr>
          <a:xfrm>
            <a:off x="5374727" y="3351804"/>
            <a:ext cx="1601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Antique Barrel</a:t>
            </a:r>
          </a:p>
        </p:txBody>
      </p:sp>
      <p:sp>
        <p:nvSpPr>
          <p:cNvPr id="23" name="TextBox 22">
            <a:extLst>
              <a:ext uri="{FF2B5EF4-FFF2-40B4-BE49-F238E27FC236}">
                <a16:creationId xmlns:a16="http://schemas.microsoft.com/office/drawing/2014/main" id="{D732F993-E52C-4212-B5B3-910DDD3B15D7}"/>
              </a:ext>
            </a:extLst>
          </p:cNvPr>
          <p:cNvSpPr txBox="1"/>
          <p:nvPr/>
        </p:nvSpPr>
        <p:spPr>
          <a:xfrm>
            <a:off x="8542378" y="3344593"/>
            <a:ext cx="1297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Forest</a:t>
            </a:r>
          </a:p>
        </p:txBody>
      </p:sp>
      <p:sp>
        <p:nvSpPr>
          <p:cNvPr id="28" name="TextBox 27">
            <a:extLst>
              <a:ext uri="{FF2B5EF4-FFF2-40B4-BE49-F238E27FC236}">
                <a16:creationId xmlns:a16="http://schemas.microsoft.com/office/drawing/2014/main" id="{B223D100-0461-0EBA-D11A-37BB29CE0C3C}"/>
              </a:ext>
            </a:extLst>
          </p:cNvPr>
          <p:cNvSpPr txBox="1"/>
          <p:nvPr/>
        </p:nvSpPr>
        <p:spPr>
          <a:xfrm>
            <a:off x="2157972" y="5474983"/>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Sweet Honey</a:t>
            </a:r>
          </a:p>
        </p:txBody>
      </p:sp>
      <p:sp>
        <p:nvSpPr>
          <p:cNvPr id="31" name="TextBox 30">
            <a:extLst>
              <a:ext uri="{FF2B5EF4-FFF2-40B4-BE49-F238E27FC236}">
                <a16:creationId xmlns:a16="http://schemas.microsoft.com/office/drawing/2014/main" id="{1DED5FF2-40B0-F67F-4196-830A08C7590D}"/>
              </a:ext>
            </a:extLst>
          </p:cNvPr>
          <p:cNvSpPr txBox="1"/>
          <p:nvPr/>
        </p:nvSpPr>
        <p:spPr>
          <a:xfrm>
            <a:off x="5320352" y="5487638"/>
            <a:ext cx="15694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Sun Bleached</a:t>
            </a:r>
          </a:p>
        </p:txBody>
      </p:sp>
      <p:sp>
        <p:nvSpPr>
          <p:cNvPr id="30" name="TextBox 29">
            <a:extLst>
              <a:ext uri="{FF2B5EF4-FFF2-40B4-BE49-F238E27FC236}">
                <a16:creationId xmlns:a16="http://schemas.microsoft.com/office/drawing/2014/main" id="{7ED98C50-FD49-CAF9-569E-4101FB6EB917}"/>
              </a:ext>
            </a:extLst>
          </p:cNvPr>
          <p:cNvSpPr txBox="1"/>
          <p:nvPr/>
        </p:nvSpPr>
        <p:spPr>
          <a:xfrm>
            <a:off x="8557335" y="5461573"/>
            <a:ext cx="1297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Graystone</a:t>
            </a:r>
          </a:p>
        </p:txBody>
      </p:sp>
      <p:pic>
        <p:nvPicPr>
          <p:cNvPr id="5" name="Picture 4">
            <a:extLst>
              <a:ext uri="{FF2B5EF4-FFF2-40B4-BE49-F238E27FC236}">
                <a16:creationId xmlns:a16="http://schemas.microsoft.com/office/drawing/2014/main" id="{449F9AEF-2415-A2EC-1EC9-0E13D5AE6F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67691" y="1765118"/>
            <a:ext cx="2350009" cy="1563624"/>
          </a:xfrm>
          <a:prstGeom prst="rect">
            <a:avLst/>
          </a:prstGeom>
        </p:spPr>
      </p:pic>
      <p:pic>
        <p:nvPicPr>
          <p:cNvPr id="11" name="Picture 10">
            <a:extLst>
              <a:ext uri="{FF2B5EF4-FFF2-40B4-BE49-F238E27FC236}">
                <a16:creationId xmlns:a16="http://schemas.microsoft.com/office/drawing/2014/main" id="{9833C31E-B2C9-785D-2C42-86232CFEBB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0617" y="1752463"/>
            <a:ext cx="2350008" cy="1563624"/>
          </a:xfrm>
          <a:prstGeom prst="rect">
            <a:avLst/>
          </a:prstGeom>
        </p:spPr>
      </p:pic>
      <p:pic>
        <p:nvPicPr>
          <p:cNvPr id="15" name="Picture 14">
            <a:extLst>
              <a:ext uri="{FF2B5EF4-FFF2-40B4-BE49-F238E27FC236}">
                <a16:creationId xmlns:a16="http://schemas.microsoft.com/office/drawing/2014/main" id="{39729386-5D83-8C81-B63A-380CC88DCB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41127" y="1765117"/>
            <a:ext cx="2350008" cy="1550969"/>
          </a:xfrm>
          <a:prstGeom prst="rect">
            <a:avLst/>
          </a:prstGeom>
        </p:spPr>
      </p:pic>
      <p:pic>
        <p:nvPicPr>
          <p:cNvPr id="19" name="Picture 18">
            <a:extLst>
              <a:ext uri="{FF2B5EF4-FFF2-40B4-BE49-F238E27FC236}">
                <a16:creationId xmlns:a16="http://schemas.microsoft.com/office/drawing/2014/main" id="{8E34D26D-254C-922A-A08D-AA9012561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1127" y="3882098"/>
            <a:ext cx="2350008" cy="1563624"/>
          </a:xfrm>
          <a:prstGeom prst="rect">
            <a:avLst/>
          </a:prstGeom>
        </p:spPr>
      </p:pic>
      <p:pic>
        <p:nvPicPr>
          <p:cNvPr id="22" name="Picture 21">
            <a:extLst>
              <a:ext uri="{FF2B5EF4-FFF2-40B4-BE49-F238E27FC236}">
                <a16:creationId xmlns:a16="http://schemas.microsoft.com/office/drawing/2014/main" id="{EB55AEFF-5A1D-81A8-6BC3-7A941C2794D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0617" y="3882098"/>
            <a:ext cx="2350008" cy="1563624"/>
          </a:xfrm>
          <a:prstGeom prst="rect">
            <a:avLst/>
          </a:prstGeom>
        </p:spPr>
      </p:pic>
      <p:pic>
        <p:nvPicPr>
          <p:cNvPr id="26" name="Picture 25">
            <a:extLst>
              <a:ext uri="{FF2B5EF4-FFF2-40B4-BE49-F238E27FC236}">
                <a16:creationId xmlns:a16="http://schemas.microsoft.com/office/drawing/2014/main" id="{504D0DDD-85AD-6D30-D1E3-BA8045D573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67691" y="3882098"/>
            <a:ext cx="2305891" cy="1563624"/>
          </a:xfrm>
          <a:prstGeom prst="rect">
            <a:avLst/>
          </a:prstGeom>
        </p:spPr>
      </p:pic>
    </p:spTree>
    <p:extLst>
      <p:ext uri="{BB962C8B-B14F-4D97-AF65-F5344CB8AC3E}">
        <p14:creationId xmlns:p14="http://schemas.microsoft.com/office/powerpoint/2010/main" val="2636366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Engineered Hardwood- Mannington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B2FBB368-0CA2-48E4-820E-FE086B45E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6" name="Picture 5">
            <a:extLst>
              <a:ext uri="{FF2B5EF4-FFF2-40B4-BE49-F238E27FC236}">
                <a16:creationId xmlns:a16="http://schemas.microsoft.com/office/drawing/2014/main" id="{8A72E14C-087A-4BFB-844E-20B0263485D0}"/>
              </a:ext>
            </a:extLst>
          </p:cNvPr>
          <p:cNvPicPr>
            <a:picLocks noChangeAspect="1"/>
          </p:cNvPicPr>
          <p:nvPr/>
        </p:nvPicPr>
        <p:blipFill>
          <a:blip r:embed="rId4"/>
          <a:stretch>
            <a:fillRect/>
          </a:stretch>
        </p:blipFill>
        <p:spPr>
          <a:xfrm>
            <a:off x="370884" y="2185348"/>
            <a:ext cx="11450231" cy="3238643"/>
          </a:xfrm>
          <a:prstGeom prst="rect">
            <a:avLst/>
          </a:prstGeom>
        </p:spPr>
      </p:pic>
    </p:spTree>
    <p:extLst>
      <p:ext uri="{BB962C8B-B14F-4D97-AF65-F5344CB8AC3E}">
        <p14:creationId xmlns:p14="http://schemas.microsoft.com/office/powerpoint/2010/main" val="85313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What is Magna-Lock?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10" name="Picture 9">
            <a:extLst>
              <a:ext uri="{FF2B5EF4-FFF2-40B4-BE49-F238E27FC236}">
                <a16:creationId xmlns:a16="http://schemas.microsoft.com/office/drawing/2014/main" id="{B06CB686-172C-43A8-B6B7-B510CE2E63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8240" y="1405306"/>
            <a:ext cx="3063251" cy="1040936"/>
          </a:xfrm>
          <a:prstGeom prst="rect">
            <a:avLst/>
          </a:prstGeom>
        </p:spPr>
      </p:pic>
      <p:sp>
        <p:nvSpPr>
          <p:cNvPr id="8" name="Rectangle 7">
            <a:extLst>
              <a:ext uri="{FF2B5EF4-FFF2-40B4-BE49-F238E27FC236}">
                <a16:creationId xmlns:a16="http://schemas.microsoft.com/office/drawing/2014/main" id="{2249CD2F-BCDE-4314-9774-E0B33560CCB5}"/>
              </a:ext>
            </a:extLst>
          </p:cNvPr>
          <p:cNvSpPr/>
          <p:nvPr/>
        </p:nvSpPr>
        <p:spPr>
          <a:xfrm>
            <a:off x="274321" y="2470744"/>
            <a:ext cx="5618480" cy="3785652"/>
          </a:xfrm>
          <a:prstGeom prst="rect">
            <a:avLst/>
          </a:prstGeom>
        </p:spPr>
        <p:txBody>
          <a:bodyPr wrap="square">
            <a:spAutoFit/>
          </a:bodyPr>
          <a:lstStyle/>
          <a:p>
            <a:r>
              <a:rPr lang="en-US" sz="2000" dirty="0">
                <a:solidFill>
                  <a:srgbClr val="211D1E"/>
                </a:solidFill>
              </a:rPr>
              <a:t>Magna-Lock is a magnetic flooring system specifically designed for use on raised access flooring systems. This innovative, cutting edge system allows high-end finishes to be directly attached to the raised access floor while allowing for easy access to underfloor components. Designers have complete flexibility to bring their vision to life with many finishes including an uncompromising selection of wood, terrazzo and luxury vinyl tile (LVT) finishes, manufactured by world-class flooring companies. With Magna-Lock you are expanding the possibilities to take your space to the next level. </a:t>
            </a:r>
            <a:endParaRPr lang="en-US" sz="2000" dirty="0"/>
          </a:p>
        </p:txBody>
      </p:sp>
      <p:pic>
        <p:nvPicPr>
          <p:cNvPr id="11" name="Picture 10">
            <a:extLst>
              <a:ext uri="{FF2B5EF4-FFF2-40B4-BE49-F238E27FC236}">
                <a16:creationId xmlns:a16="http://schemas.microsoft.com/office/drawing/2014/main" id="{4133A120-055E-4BE0-809F-6C5641F252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09047" y="3064973"/>
            <a:ext cx="3208632" cy="2130776"/>
          </a:xfrm>
          <a:prstGeom prst="rect">
            <a:avLst/>
          </a:prstGeom>
        </p:spPr>
      </p:pic>
      <p:pic>
        <p:nvPicPr>
          <p:cNvPr id="12" name="Picture 11">
            <a:extLst>
              <a:ext uri="{FF2B5EF4-FFF2-40B4-BE49-F238E27FC236}">
                <a16:creationId xmlns:a16="http://schemas.microsoft.com/office/drawing/2014/main" id="{B728EC14-A952-4C2F-BC3B-275B758889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4261780"/>
            <a:ext cx="3678141" cy="2393615"/>
          </a:xfrm>
          <a:prstGeom prst="rect">
            <a:avLst/>
          </a:prstGeom>
        </p:spPr>
      </p:pic>
      <p:pic>
        <p:nvPicPr>
          <p:cNvPr id="13" name="Picture 12">
            <a:extLst>
              <a:ext uri="{FF2B5EF4-FFF2-40B4-BE49-F238E27FC236}">
                <a16:creationId xmlns:a16="http://schemas.microsoft.com/office/drawing/2014/main" id="{835B9DB6-EF96-4ED8-933C-0A848E5B52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8088" y="1381219"/>
            <a:ext cx="3491810" cy="2393615"/>
          </a:xfrm>
          <a:prstGeom prst="rect">
            <a:avLst/>
          </a:prstGeom>
        </p:spPr>
      </p:pic>
      <p:pic>
        <p:nvPicPr>
          <p:cNvPr id="14" name="Picture 13">
            <a:extLst>
              <a:ext uri="{FF2B5EF4-FFF2-40B4-BE49-F238E27FC236}">
                <a16:creationId xmlns:a16="http://schemas.microsoft.com/office/drawing/2014/main" id="{5BA574F6-61ED-4C6C-97DC-2280C9739D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850" y="1529964"/>
            <a:ext cx="2334634" cy="627433"/>
          </a:xfrm>
          <a:prstGeom prst="rect">
            <a:avLst/>
          </a:prstGeom>
        </p:spPr>
      </p:pic>
    </p:spTree>
    <p:extLst>
      <p:ext uri="{BB962C8B-B14F-4D97-AF65-F5344CB8AC3E}">
        <p14:creationId xmlns:p14="http://schemas.microsoft.com/office/powerpoint/2010/main" val="3407204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Park City Collection  </a:t>
            </a:r>
            <a:r>
              <a:rPr lang="en-US" sz="2000" dirty="0"/>
              <a:t>	</a:t>
            </a:r>
            <a:r>
              <a:rPr lang="en-US" sz="2000" dirty="0">
                <a:solidFill>
                  <a:srgbClr val="FFFFFF"/>
                </a:solidFill>
              </a:rPr>
              <a:t>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https://www.mannington.com/Residential/Hardwood/Hand-Crafted/Latitude-Park-City/HPLV07SUD1</a:t>
            </a:r>
            <a:r>
              <a:rPr lang="en-US" sz="1600"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mn-lt"/>
              </a:rPr>
              <a:t>Global IFS Magna-Lock Finish Selections – Mannington Engineered Hardwood</a:t>
            </a:r>
          </a:p>
        </p:txBody>
      </p:sp>
      <p:pic>
        <p:nvPicPr>
          <p:cNvPr id="3" name="Picture 2" descr="A picture containing outdoor, wooden, door, wood&#10;&#10;Description automatically generated">
            <a:extLst>
              <a:ext uri="{FF2B5EF4-FFF2-40B4-BE49-F238E27FC236}">
                <a16:creationId xmlns:a16="http://schemas.microsoft.com/office/drawing/2014/main" id="{D5134DE7-0A8D-4688-94B0-1152A77586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102" y="1337677"/>
            <a:ext cx="2213943" cy="2091323"/>
          </a:xfrm>
          <a:prstGeom prst="rect">
            <a:avLst/>
          </a:prstGeom>
        </p:spPr>
      </p:pic>
      <p:sp>
        <p:nvSpPr>
          <p:cNvPr id="5" name="TextBox 4">
            <a:extLst>
              <a:ext uri="{FF2B5EF4-FFF2-40B4-BE49-F238E27FC236}">
                <a16:creationId xmlns:a16="http://schemas.microsoft.com/office/drawing/2014/main" id="{47B75D33-2172-4465-8746-50C31EF6BAEB}"/>
              </a:ext>
            </a:extLst>
          </p:cNvPr>
          <p:cNvSpPr txBox="1"/>
          <p:nvPr/>
        </p:nvSpPr>
        <p:spPr>
          <a:xfrm>
            <a:off x="1671657" y="3438989"/>
            <a:ext cx="854721" cy="340341"/>
          </a:xfrm>
          <a:prstGeom prst="rect">
            <a:avLst/>
          </a:prstGeom>
          <a:noFill/>
        </p:spPr>
        <p:txBody>
          <a:bodyPr wrap="square" rtlCol="0">
            <a:spAutoFit/>
          </a:bodyPr>
          <a:lstStyle/>
          <a:p>
            <a:r>
              <a:rPr lang="en-US" dirty="0"/>
              <a:t>Alpine</a:t>
            </a:r>
          </a:p>
        </p:txBody>
      </p:sp>
      <p:pic>
        <p:nvPicPr>
          <p:cNvPr id="11" name="Picture 10" descr="A picture containing wooden, door, dirty&#10;&#10;Description automatically generated">
            <a:extLst>
              <a:ext uri="{FF2B5EF4-FFF2-40B4-BE49-F238E27FC236}">
                <a16:creationId xmlns:a16="http://schemas.microsoft.com/office/drawing/2014/main" id="{185C4426-979D-4197-9752-C3B65C27EE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5648" y="1347666"/>
            <a:ext cx="2213943" cy="2091323"/>
          </a:xfrm>
          <a:prstGeom prst="rect">
            <a:avLst/>
          </a:prstGeom>
        </p:spPr>
      </p:pic>
      <p:sp>
        <p:nvSpPr>
          <p:cNvPr id="12" name="TextBox 11">
            <a:extLst>
              <a:ext uri="{FF2B5EF4-FFF2-40B4-BE49-F238E27FC236}">
                <a16:creationId xmlns:a16="http://schemas.microsoft.com/office/drawing/2014/main" id="{539EC692-C00E-452E-80CD-4B192AA907AA}"/>
              </a:ext>
            </a:extLst>
          </p:cNvPr>
          <p:cNvSpPr txBox="1"/>
          <p:nvPr/>
        </p:nvSpPr>
        <p:spPr>
          <a:xfrm>
            <a:off x="4240182" y="3465671"/>
            <a:ext cx="949649" cy="340341"/>
          </a:xfrm>
          <a:prstGeom prst="rect">
            <a:avLst/>
          </a:prstGeom>
          <a:noFill/>
        </p:spPr>
        <p:txBody>
          <a:bodyPr wrap="square" rtlCol="0">
            <a:spAutoFit/>
          </a:bodyPr>
          <a:lstStyle/>
          <a:p>
            <a:r>
              <a:rPr lang="en-US" dirty="0"/>
              <a:t>Olympic </a:t>
            </a:r>
          </a:p>
        </p:txBody>
      </p:sp>
      <p:pic>
        <p:nvPicPr>
          <p:cNvPr id="14" name="Picture 13" descr="A picture containing building, wooden, floor&#10;&#10;Description automatically generated">
            <a:extLst>
              <a:ext uri="{FF2B5EF4-FFF2-40B4-BE49-F238E27FC236}">
                <a16:creationId xmlns:a16="http://schemas.microsoft.com/office/drawing/2014/main" id="{D1CBECF1-5F88-4C18-A5D9-95FC25D849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195" y="1364068"/>
            <a:ext cx="2213943" cy="2091323"/>
          </a:xfrm>
          <a:prstGeom prst="rect">
            <a:avLst/>
          </a:prstGeom>
        </p:spPr>
      </p:pic>
      <p:sp>
        <p:nvSpPr>
          <p:cNvPr id="15" name="TextBox 14">
            <a:extLst>
              <a:ext uri="{FF2B5EF4-FFF2-40B4-BE49-F238E27FC236}">
                <a16:creationId xmlns:a16="http://schemas.microsoft.com/office/drawing/2014/main" id="{D0F809F4-C36E-4DC3-90CA-A9F70E97C902}"/>
              </a:ext>
            </a:extLst>
          </p:cNvPr>
          <p:cNvSpPr txBox="1"/>
          <p:nvPr/>
        </p:nvSpPr>
        <p:spPr>
          <a:xfrm>
            <a:off x="6829958" y="3465672"/>
            <a:ext cx="1152203" cy="340341"/>
          </a:xfrm>
          <a:prstGeom prst="rect">
            <a:avLst/>
          </a:prstGeom>
          <a:noFill/>
        </p:spPr>
        <p:txBody>
          <a:bodyPr wrap="square" rtlCol="0">
            <a:spAutoFit/>
          </a:bodyPr>
          <a:lstStyle/>
          <a:p>
            <a:r>
              <a:rPr lang="en-US" dirty="0"/>
              <a:t>Snowcap</a:t>
            </a:r>
          </a:p>
        </p:txBody>
      </p:sp>
      <p:pic>
        <p:nvPicPr>
          <p:cNvPr id="22" name="Picture 21">
            <a:extLst>
              <a:ext uri="{FF2B5EF4-FFF2-40B4-BE49-F238E27FC236}">
                <a16:creationId xmlns:a16="http://schemas.microsoft.com/office/drawing/2014/main" id="{5183DA49-AA5F-44D8-8316-123C286F23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54101" y="3941720"/>
            <a:ext cx="2213943" cy="2213943"/>
          </a:xfrm>
          <a:prstGeom prst="rect">
            <a:avLst/>
          </a:prstGeom>
        </p:spPr>
      </p:pic>
      <p:sp>
        <p:nvSpPr>
          <p:cNvPr id="23" name="TextBox 22">
            <a:extLst>
              <a:ext uri="{FF2B5EF4-FFF2-40B4-BE49-F238E27FC236}">
                <a16:creationId xmlns:a16="http://schemas.microsoft.com/office/drawing/2014/main" id="{0182CF8C-68E1-4AFC-A80F-9274DC59847E}"/>
              </a:ext>
            </a:extLst>
          </p:cNvPr>
          <p:cNvSpPr txBox="1"/>
          <p:nvPr/>
        </p:nvSpPr>
        <p:spPr>
          <a:xfrm>
            <a:off x="9649524" y="6230567"/>
            <a:ext cx="1152203" cy="369332"/>
          </a:xfrm>
          <a:prstGeom prst="rect">
            <a:avLst/>
          </a:prstGeom>
          <a:noFill/>
        </p:spPr>
        <p:txBody>
          <a:bodyPr wrap="square" rtlCol="0">
            <a:spAutoFit/>
          </a:bodyPr>
          <a:lstStyle/>
          <a:p>
            <a:r>
              <a:rPr lang="en-US" dirty="0"/>
              <a:t>Wintry</a:t>
            </a:r>
          </a:p>
        </p:txBody>
      </p:sp>
      <p:sp>
        <p:nvSpPr>
          <p:cNvPr id="24" name="TextBox 23">
            <a:extLst>
              <a:ext uri="{FF2B5EF4-FFF2-40B4-BE49-F238E27FC236}">
                <a16:creationId xmlns:a16="http://schemas.microsoft.com/office/drawing/2014/main" id="{DFCA3851-BADF-415F-A517-F66D057F8531}"/>
              </a:ext>
            </a:extLst>
          </p:cNvPr>
          <p:cNvSpPr txBox="1"/>
          <p:nvPr/>
        </p:nvSpPr>
        <p:spPr>
          <a:xfrm>
            <a:off x="5460820" y="6155663"/>
            <a:ext cx="1152203" cy="369332"/>
          </a:xfrm>
          <a:prstGeom prst="rect">
            <a:avLst/>
          </a:prstGeom>
          <a:noFill/>
        </p:spPr>
        <p:txBody>
          <a:bodyPr wrap="square" rtlCol="0">
            <a:spAutoFit/>
          </a:bodyPr>
          <a:lstStyle/>
          <a:p>
            <a:r>
              <a:rPr lang="en-US" dirty="0"/>
              <a:t>Sundance</a:t>
            </a:r>
          </a:p>
        </p:txBody>
      </p:sp>
      <p:sp>
        <p:nvSpPr>
          <p:cNvPr id="25" name="TextBox 24">
            <a:extLst>
              <a:ext uri="{FF2B5EF4-FFF2-40B4-BE49-F238E27FC236}">
                <a16:creationId xmlns:a16="http://schemas.microsoft.com/office/drawing/2014/main" id="{419DCDDF-925C-4213-A1AB-39BFEB3F8FD4}"/>
              </a:ext>
            </a:extLst>
          </p:cNvPr>
          <p:cNvSpPr txBox="1"/>
          <p:nvPr/>
        </p:nvSpPr>
        <p:spPr>
          <a:xfrm>
            <a:off x="1671657" y="6178673"/>
            <a:ext cx="1152203" cy="369332"/>
          </a:xfrm>
          <a:prstGeom prst="rect">
            <a:avLst/>
          </a:prstGeom>
          <a:noFill/>
        </p:spPr>
        <p:txBody>
          <a:bodyPr wrap="square" rtlCol="0">
            <a:spAutoFit/>
          </a:bodyPr>
          <a:lstStyle/>
          <a:p>
            <a:r>
              <a:rPr lang="en-US" dirty="0"/>
              <a:t>Summit</a:t>
            </a:r>
          </a:p>
        </p:txBody>
      </p:sp>
      <p:pic>
        <p:nvPicPr>
          <p:cNvPr id="27" name="Picture 26" descr="Background pattern&#10;&#10;Description automatically generated">
            <a:extLst>
              <a:ext uri="{FF2B5EF4-FFF2-40B4-BE49-F238E27FC236}">
                <a16:creationId xmlns:a16="http://schemas.microsoft.com/office/drawing/2014/main" id="{D18EE38C-57C1-4C21-B6D5-A538284D9E5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29951" y="4016624"/>
            <a:ext cx="2213943" cy="2213943"/>
          </a:xfrm>
          <a:prstGeom prst="rect">
            <a:avLst/>
          </a:prstGeom>
        </p:spPr>
      </p:pic>
      <p:pic>
        <p:nvPicPr>
          <p:cNvPr id="29" name="Picture 28">
            <a:extLst>
              <a:ext uri="{FF2B5EF4-FFF2-40B4-BE49-F238E27FC236}">
                <a16:creationId xmlns:a16="http://schemas.microsoft.com/office/drawing/2014/main" id="{461DA45B-3561-4917-AD4B-749B19CABE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23956" y="4016624"/>
            <a:ext cx="2213943" cy="2213943"/>
          </a:xfrm>
          <a:prstGeom prst="rect">
            <a:avLst/>
          </a:prstGeom>
        </p:spPr>
      </p:pic>
      <p:pic>
        <p:nvPicPr>
          <p:cNvPr id="30" name="Picture 29">
            <a:extLst>
              <a:ext uri="{FF2B5EF4-FFF2-40B4-BE49-F238E27FC236}">
                <a16:creationId xmlns:a16="http://schemas.microsoft.com/office/drawing/2014/main" id="{7B597433-66CF-461E-94EC-24AAE1D8A1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588683" y="5645932"/>
            <a:ext cx="1809307" cy="614828"/>
          </a:xfrm>
          <a:prstGeom prst="rect">
            <a:avLst/>
          </a:prstGeom>
        </p:spPr>
      </p:pic>
      <p:pic>
        <p:nvPicPr>
          <p:cNvPr id="6" name="Picture 5">
            <a:extLst>
              <a:ext uri="{FF2B5EF4-FFF2-40B4-BE49-F238E27FC236}">
                <a16:creationId xmlns:a16="http://schemas.microsoft.com/office/drawing/2014/main" id="{F121E591-352A-A25B-F7BB-9B72CB6F23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23955" y="1347900"/>
            <a:ext cx="2213943" cy="2091502"/>
          </a:xfrm>
          <a:prstGeom prst="rect">
            <a:avLst/>
          </a:prstGeom>
        </p:spPr>
      </p:pic>
      <p:sp>
        <p:nvSpPr>
          <p:cNvPr id="8" name="TextBox 7">
            <a:extLst>
              <a:ext uri="{FF2B5EF4-FFF2-40B4-BE49-F238E27FC236}">
                <a16:creationId xmlns:a16="http://schemas.microsoft.com/office/drawing/2014/main" id="{B6C611FD-64A8-3C61-DB11-44BACE8D887C}"/>
              </a:ext>
            </a:extLst>
          </p:cNvPr>
          <p:cNvSpPr txBox="1"/>
          <p:nvPr/>
        </p:nvSpPr>
        <p:spPr>
          <a:xfrm>
            <a:off x="9454824" y="3458037"/>
            <a:ext cx="1152203" cy="369332"/>
          </a:xfrm>
          <a:prstGeom prst="rect">
            <a:avLst/>
          </a:prstGeom>
          <a:noFill/>
        </p:spPr>
        <p:txBody>
          <a:bodyPr wrap="square" rtlCol="0">
            <a:spAutoFit/>
          </a:bodyPr>
          <a:lstStyle/>
          <a:p>
            <a:r>
              <a:rPr lang="en-US" dirty="0"/>
              <a:t>Natural</a:t>
            </a:r>
          </a:p>
        </p:txBody>
      </p:sp>
    </p:spTree>
    <p:extLst>
      <p:ext uri="{BB962C8B-B14F-4D97-AF65-F5344CB8AC3E}">
        <p14:creationId xmlns:p14="http://schemas.microsoft.com/office/powerpoint/2010/main" val="479040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Prospect Park </a:t>
            </a:r>
            <a:r>
              <a:rPr lang="en-US" sz="2000" b="1" dirty="0">
                <a:solidFill>
                  <a:srgbClr val="FFFFFF"/>
                </a:solidFill>
              </a:rPr>
              <a:t>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https://www.mannington.com/Residential/Hardwood/Hand-Crafted/Latitude-Prospect-Park/HPLV07ARC1</a:t>
            </a:r>
            <a:r>
              <a:rPr lang="en-US" sz="1600" dirty="0">
                <a:solidFill>
                  <a:srgbClr val="FFFFFF"/>
                </a:solidFill>
              </a:rPr>
              <a:t> </a:t>
            </a:r>
            <a:endParaRPr lang="en-US" sz="16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92CB4E5B-AF1A-4E5B-A43A-E18E58A552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1" name="Picture 10" descr="A picture containing curtain&#10;&#10;Description automatically generated">
            <a:extLst>
              <a:ext uri="{FF2B5EF4-FFF2-40B4-BE49-F238E27FC236}">
                <a16:creationId xmlns:a16="http://schemas.microsoft.com/office/drawing/2014/main" id="{9E23F614-6ADC-4274-8801-D7115D2442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8596" y="1324605"/>
            <a:ext cx="2108136" cy="2108136"/>
          </a:xfrm>
          <a:prstGeom prst="rect">
            <a:avLst/>
          </a:prstGeom>
        </p:spPr>
      </p:pic>
      <p:pic>
        <p:nvPicPr>
          <p:cNvPr id="13" name="Picture 12" descr="A picture containing white&#10;&#10;Description automatically generated">
            <a:extLst>
              <a:ext uri="{FF2B5EF4-FFF2-40B4-BE49-F238E27FC236}">
                <a16:creationId xmlns:a16="http://schemas.microsoft.com/office/drawing/2014/main" id="{4D5ADDB5-5D50-4335-BC94-56D97CB45D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491" y="1324603"/>
            <a:ext cx="2104397" cy="2104397"/>
          </a:xfrm>
          <a:prstGeom prst="rect">
            <a:avLst/>
          </a:prstGeom>
        </p:spPr>
      </p:pic>
      <p:pic>
        <p:nvPicPr>
          <p:cNvPr id="15" name="Picture 14">
            <a:extLst>
              <a:ext uri="{FF2B5EF4-FFF2-40B4-BE49-F238E27FC236}">
                <a16:creationId xmlns:a16="http://schemas.microsoft.com/office/drawing/2014/main" id="{B4AC4A60-6C0D-4914-808D-B6C561E6143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2387" y="1324603"/>
            <a:ext cx="2104397" cy="2104397"/>
          </a:xfrm>
          <a:prstGeom prst="rect">
            <a:avLst/>
          </a:prstGeom>
        </p:spPr>
      </p:pic>
      <p:sp>
        <p:nvSpPr>
          <p:cNvPr id="16" name="TextBox 15">
            <a:extLst>
              <a:ext uri="{FF2B5EF4-FFF2-40B4-BE49-F238E27FC236}">
                <a16:creationId xmlns:a16="http://schemas.microsoft.com/office/drawing/2014/main" id="{907F7A51-50B4-47FC-A0A6-9108D89C0B55}"/>
              </a:ext>
            </a:extLst>
          </p:cNvPr>
          <p:cNvSpPr txBox="1"/>
          <p:nvPr/>
        </p:nvSpPr>
        <p:spPr>
          <a:xfrm>
            <a:off x="207243" y="3515242"/>
            <a:ext cx="2501900" cy="381000"/>
          </a:xfrm>
          <a:prstGeom prst="rect">
            <a:avLst/>
          </a:prstGeom>
          <a:noFill/>
        </p:spPr>
        <p:txBody>
          <a:bodyPr wrap="square" rtlCol="0">
            <a:spAutoFit/>
          </a:bodyPr>
          <a:lstStyle/>
          <a:p>
            <a:pPr algn="ctr"/>
            <a:r>
              <a:rPr lang="en-US" dirty="0"/>
              <a:t>Arch</a:t>
            </a:r>
          </a:p>
        </p:txBody>
      </p:sp>
      <p:sp>
        <p:nvSpPr>
          <p:cNvPr id="17" name="TextBox 16">
            <a:extLst>
              <a:ext uri="{FF2B5EF4-FFF2-40B4-BE49-F238E27FC236}">
                <a16:creationId xmlns:a16="http://schemas.microsoft.com/office/drawing/2014/main" id="{B4D426CC-92BA-49C9-BA50-5E21BCB9CFD4}"/>
              </a:ext>
            </a:extLst>
          </p:cNvPr>
          <p:cNvSpPr txBox="1"/>
          <p:nvPr/>
        </p:nvSpPr>
        <p:spPr>
          <a:xfrm>
            <a:off x="3111714" y="3529013"/>
            <a:ext cx="2501900" cy="381000"/>
          </a:xfrm>
          <a:prstGeom prst="rect">
            <a:avLst/>
          </a:prstGeom>
          <a:noFill/>
        </p:spPr>
        <p:txBody>
          <a:bodyPr wrap="square" rtlCol="0">
            <a:spAutoFit/>
          </a:bodyPr>
          <a:lstStyle/>
          <a:p>
            <a:pPr algn="ctr"/>
            <a:r>
              <a:rPr lang="en-US" dirty="0"/>
              <a:t>Breeze</a:t>
            </a:r>
          </a:p>
        </p:txBody>
      </p:sp>
      <p:sp>
        <p:nvSpPr>
          <p:cNvPr id="18" name="TextBox 17">
            <a:extLst>
              <a:ext uri="{FF2B5EF4-FFF2-40B4-BE49-F238E27FC236}">
                <a16:creationId xmlns:a16="http://schemas.microsoft.com/office/drawing/2014/main" id="{C3BC83AD-5021-4212-8C9F-EBC4F440F9E5}"/>
              </a:ext>
            </a:extLst>
          </p:cNvPr>
          <p:cNvSpPr txBox="1"/>
          <p:nvPr/>
        </p:nvSpPr>
        <p:spPr>
          <a:xfrm>
            <a:off x="6096000" y="3558519"/>
            <a:ext cx="2501900" cy="381000"/>
          </a:xfrm>
          <a:prstGeom prst="rect">
            <a:avLst/>
          </a:prstGeom>
          <a:noFill/>
        </p:spPr>
        <p:txBody>
          <a:bodyPr wrap="square" rtlCol="0">
            <a:spAutoFit/>
          </a:bodyPr>
          <a:lstStyle/>
          <a:p>
            <a:pPr algn="ctr"/>
            <a:r>
              <a:rPr lang="en-US" dirty="0"/>
              <a:t>Stone</a:t>
            </a:r>
          </a:p>
        </p:txBody>
      </p:sp>
      <p:sp>
        <p:nvSpPr>
          <p:cNvPr id="19" name="TextBox 18">
            <a:extLst>
              <a:ext uri="{FF2B5EF4-FFF2-40B4-BE49-F238E27FC236}">
                <a16:creationId xmlns:a16="http://schemas.microsoft.com/office/drawing/2014/main" id="{1131D62E-6A60-420D-A63A-016D217A9882}"/>
              </a:ext>
            </a:extLst>
          </p:cNvPr>
          <p:cNvSpPr txBox="1"/>
          <p:nvPr/>
        </p:nvSpPr>
        <p:spPr>
          <a:xfrm>
            <a:off x="9193635" y="3551846"/>
            <a:ext cx="2501900" cy="381000"/>
          </a:xfrm>
          <a:prstGeom prst="rect">
            <a:avLst/>
          </a:prstGeom>
          <a:noFill/>
        </p:spPr>
        <p:txBody>
          <a:bodyPr wrap="square" rtlCol="0">
            <a:spAutoFit/>
          </a:bodyPr>
          <a:lstStyle/>
          <a:p>
            <a:pPr algn="ctr"/>
            <a:r>
              <a:rPr lang="en-US" dirty="0"/>
              <a:t>Trail</a:t>
            </a:r>
          </a:p>
        </p:txBody>
      </p:sp>
      <p:pic>
        <p:nvPicPr>
          <p:cNvPr id="3" name="Picture 2">
            <a:extLst>
              <a:ext uri="{FF2B5EF4-FFF2-40B4-BE49-F238E27FC236}">
                <a16:creationId xmlns:a16="http://schemas.microsoft.com/office/drawing/2014/main" id="{E37997DA-0745-9ECC-B6C9-794217AE644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69731" y="3929597"/>
            <a:ext cx="2130534" cy="2140277"/>
          </a:xfrm>
          <a:prstGeom prst="rect">
            <a:avLst/>
          </a:prstGeom>
        </p:spPr>
      </p:pic>
      <p:sp>
        <p:nvSpPr>
          <p:cNvPr id="6" name="TextBox 5">
            <a:extLst>
              <a:ext uri="{FF2B5EF4-FFF2-40B4-BE49-F238E27FC236}">
                <a16:creationId xmlns:a16="http://schemas.microsoft.com/office/drawing/2014/main" id="{C8108E21-61C9-0C7B-C4D8-8F898AEE4463}"/>
              </a:ext>
            </a:extLst>
          </p:cNvPr>
          <p:cNvSpPr txBox="1"/>
          <p:nvPr/>
        </p:nvSpPr>
        <p:spPr>
          <a:xfrm>
            <a:off x="3330058" y="6073256"/>
            <a:ext cx="2501900" cy="381000"/>
          </a:xfrm>
          <a:prstGeom prst="rect">
            <a:avLst/>
          </a:prstGeom>
          <a:noFill/>
        </p:spPr>
        <p:txBody>
          <a:bodyPr wrap="square" rtlCol="0">
            <a:spAutoFit/>
          </a:bodyPr>
          <a:lstStyle/>
          <a:p>
            <a:pPr algn="ctr"/>
            <a:r>
              <a:rPr lang="en-US" dirty="0"/>
              <a:t>Amber </a:t>
            </a:r>
          </a:p>
        </p:txBody>
      </p:sp>
      <p:pic>
        <p:nvPicPr>
          <p:cNvPr id="2" name="Picture 1">
            <a:extLst>
              <a:ext uri="{FF2B5EF4-FFF2-40B4-BE49-F238E27FC236}">
                <a16:creationId xmlns:a16="http://schemas.microsoft.com/office/drawing/2014/main" id="{82EFF3FD-F741-21E4-24D2-0002D52DE8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86229" y="3945825"/>
            <a:ext cx="2130534" cy="2124049"/>
          </a:xfrm>
          <a:prstGeom prst="rect">
            <a:avLst/>
          </a:prstGeom>
        </p:spPr>
      </p:pic>
      <p:sp>
        <p:nvSpPr>
          <p:cNvPr id="10" name="TextBox 9">
            <a:extLst>
              <a:ext uri="{FF2B5EF4-FFF2-40B4-BE49-F238E27FC236}">
                <a16:creationId xmlns:a16="http://schemas.microsoft.com/office/drawing/2014/main" id="{F948CD2A-95F7-888F-8D5B-878BEB4FD7EE}"/>
              </a:ext>
            </a:extLst>
          </p:cNvPr>
          <p:cNvSpPr txBox="1"/>
          <p:nvPr/>
        </p:nvSpPr>
        <p:spPr>
          <a:xfrm>
            <a:off x="6200546" y="6073256"/>
            <a:ext cx="2501900" cy="381000"/>
          </a:xfrm>
          <a:prstGeom prst="rect">
            <a:avLst/>
          </a:prstGeom>
          <a:noFill/>
        </p:spPr>
        <p:txBody>
          <a:bodyPr wrap="square" rtlCol="0">
            <a:spAutoFit/>
          </a:bodyPr>
          <a:lstStyle/>
          <a:p>
            <a:pPr algn="ctr"/>
            <a:r>
              <a:rPr lang="en-US" dirty="0"/>
              <a:t>Flaxen </a:t>
            </a:r>
          </a:p>
        </p:txBody>
      </p:sp>
      <p:pic>
        <p:nvPicPr>
          <p:cNvPr id="12" name="Picture 11" descr="A picture containing outdoor, wooden, door, wood&#10;&#10;Description automatically generated">
            <a:extLst>
              <a:ext uri="{FF2B5EF4-FFF2-40B4-BE49-F238E27FC236}">
                <a16:creationId xmlns:a16="http://schemas.microsoft.com/office/drawing/2014/main" id="{77DB0B01-8981-4D25-66D3-BA8773A99ED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0678" y="1324603"/>
            <a:ext cx="2213943" cy="2091323"/>
          </a:xfrm>
          <a:prstGeom prst="rect">
            <a:avLst/>
          </a:prstGeom>
        </p:spPr>
      </p:pic>
    </p:spTree>
    <p:extLst>
      <p:ext uri="{BB962C8B-B14F-4D97-AF65-F5344CB8AC3E}">
        <p14:creationId xmlns:p14="http://schemas.microsoft.com/office/powerpoint/2010/main" val="341671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Normandy Oak Collection	</a:t>
            </a:r>
            <a:r>
              <a:rPr lang="en-US" sz="2000" b="1" dirty="0">
                <a:solidFill>
                  <a:srgbClr val="FFFFFF"/>
                </a:solidFill>
              </a:rPr>
              <a:t>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https://www.mannington.com/Residential/Hardwood/Hand-Crafted/Maison-Normandy/MSN07BRU1</a:t>
            </a:r>
            <a:r>
              <a:rPr lang="en-US" sz="1600" dirty="0">
                <a:solidFill>
                  <a:srgbClr val="FFFFFF"/>
                </a:solidFill>
              </a:rPr>
              <a:t> </a:t>
            </a:r>
            <a:r>
              <a:rPr lang="en-US" sz="1600" b="1" dirty="0">
                <a:solidFill>
                  <a:schemeClr val="bg1"/>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C214411F-BCB8-4469-9E9E-504C4028B0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descr="A picture containing wooden, building, door, wood&#10;&#10;Description automatically generated">
            <a:extLst>
              <a:ext uri="{FF2B5EF4-FFF2-40B4-BE49-F238E27FC236}">
                <a16:creationId xmlns:a16="http://schemas.microsoft.com/office/drawing/2014/main" id="{122CCD32-2FD3-4D22-B634-942444FF52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300" y="2178048"/>
            <a:ext cx="2501900" cy="2501900"/>
          </a:xfrm>
          <a:prstGeom prst="rect">
            <a:avLst/>
          </a:prstGeom>
        </p:spPr>
      </p:pic>
      <p:pic>
        <p:nvPicPr>
          <p:cNvPr id="12" name="Picture 11">
            <a:extLst>
              <a:ext uri="{FF2B5EF4-FFF2-40B4-BE49-F238E27FC236}">
                <a16:creationId xmlns:a16="http://schemas.microsoft.com/office/drawing/2014/main" id="{F5655B3A-4A54-4DE1-88F1-1A54694327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7411" y="2178050"/>
            <a:ext cx="2501900" cy="2501900"/>
          </a:xfrm>
          <a:prstGeom prst="rect">
            <a:avLst/>
          </a:prstGeom>
        </p:spPr>
      </p:pic>
      <p:pic>
        <p:nvPicPr>
          <p:cNvPr id="14" name="Picture 13" descr="A picture containing floor&#10;&#10;Description automatically generated">
            <a:extLst>
              <a:ext uri="{FF2B5EF4-FFF2-40B4-BE49-F238E27FC236}">
                <a16:creationId xmlns:a16="http://schemas.microsoft.com/office/drawing/2014/main" id="{CF8EB11B-F9F5-4B2C-A05C-7E3284FFDA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13522" y="2178049"/>
            <a:ext cx="2551483" cy="2551483"/>
          </a:xfrm>
          <a:prstGeom prst="rect">
            <a:avLst/>
          </a:prstGeom>
        </p:spPr>
      </p:pic>
      <p:pic>
        <p:nvPicPr>
          <p:cNvPr id="16" name="Picture 15" descr="A picture containing building, floor&#10;&#10;Description automatically generated">
            <a:extLst>
              <a:ext uri="{FF2B5EF4-FFF2-40B4-BE49-F238E27FC236}">
                <a16:creationId xmlns:a16="http://schemas.microsoft.com/office/drawing/2014/main" id="{6831019C-F647-4B8F-A3F4-FF7B6E6D8C0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9216" y="2178048"/>
            <a:ext cx="2551484" cy="2551484"/>
          </a:xfrm>
          <a:prstGeom prst="rect">
            <a:avLst/>
          </a:prstGeom>
        </p:spPr>
      </p:pic>
      <p:sp>
        <p:nvSpPr>
          <p:cNvPr id="17" name="TextBox 16">
            <a:extLst>
              <a:ext uri="{FF2B5EF4-FFF2-40B4-BE49-F238E27FC236}">
                <a16:creationId xmlns:a16="http://schemas.microsoft.com/office/drawing/2014/main" id="{B60A58DF-E3DE-45B0-AAF6-3A55BFF2E597}"/>
              </a:ext>
            </a:extLst>
          </p:cNvPr>
          <p:cNvSpPr txBox="1"/>
          <p:nvPr/>
        </p:nvSpPr>
        <p:spPr>
          <a:xfrm>
            <a:off x="241300" y="4965700"/>
            <a:ext cx="2501900" cy="381000"/>
          </a:xfrm>
          <a:prstGeom prst="rect">
            <a:avLst/>
          </a:prstGeom>
          <a:noFill/>
        </p:spPr>
        <p:txBody>
          <a:bodyPr wrap="square" rtlCol="0">
            <a:spAutoFit/>
          </a:bodyPr>
          <a:lstStyle/>
          <a:p>
            <a:pPr algn="ctr"/>
            <a:r>
              <a:rPr lang="en-US" dirty="0"/>
              <a:t>Brandy</a:t>
            </a:r>
          </a:p>
        </p:txBody>
      </p:sp>
      <p:sp>
        <p:nvSpPr>
          <p:cNvPr id="18" name="TextBox 17">
            <a:extLst>
              <a:ext uri="{FF2B5EF4-FFF2-40B4-BE49-F238E27FC236}">
                <a16:creationId xmlns:a16="http://schemas.microsoft.com/office/drawing/2014/main" id="{C313B7FA-C409-4B7C-B304-6B7A2B043105}"/>
              </a:ext>
            </a:extLst>
          </p:cNvPr>
          <p:cNvSpPr txBox="1"/>
          <p:nvPr/>
        </p:nvSpPr>
        <p:spPr>
          <a:xfrm>
            <a:off x="9448800" y="4965700"/>
            <a:ext cx="2501900" cy="381000"/>
          </a:xfrm>
          <a:prstGeom prst="rect">
            <a:avLst/>
          </a:prstGeom>
          <a:noFill/>
        </p:spPr>
        <p:txBody>
          <a:bodyPr wrap="square" rtlCol="0">
            <a:spAutoFit/>
          </a:bodyPr>
          <a:lstStyle/>
          <a:p>
            <a:pPr algn="ctr"/>
            <a:r>
              <a:rPr lang="en-US" dirty="0" err="1"/>
              <a:t>Brulee</a:t>
            </a:r>
            <a:endParaRPr lang="en-US" dirty="0"/>
          </a:p>
        </p:txBody>
      </p:sp>
      <p:sp>
        <p:nvSpPr>
          <p:cNvPr id="19" name="TextBox 18">
            <a:extLst>
              <a:ext uri="{FF2B5EF4-FFF2-40B4-BE49-F238E27FC236}">
                <a16:creationId xmlns:a16="http://schemas.microsoft.com/office/drawing/2014/main" id="{FC612D00-185A-4F43-B479-B6699659AF95}"/>
              </a:ext>
            </a:extLst>
          </p:cNvPr>
          <p:cNvSpPr txBox="1"/>
          <p:nvPr/>
        </p:nvSpPr>
        <p:spPr>
          <a:xfrm>
            <a:off x="6338313" y="4965700"/>
            <a:ext cx="2501900" cy="381000"/>
          </a:xfrm>
          <a:prstGeom prst="rect">
            <a:avLst/>
          </a:prstGeom>
          <a:noFill/>
        </p:spPr>
        <p:txBody>
          <a:bodyPr wrap="square" rtlCol="0">
            <a:spAutoFit/>
          </a:bodyPr>
          <a:lstStyle/>
          <a:p>
            <a:pPr algn="ctr"/>
            <a:r>
              <a:rPr lang="en-US" dirty="0"/>
              <a:t>Bistro </a:t>
            </a:r>
          </a:p>
        </p:txBody>
      </p:sp>
      <p:sp>
        <p:nvSpPr>
          <p:cNvPr id="20" name="TextBox 19">
            <a:extLst>
              <a:ext uri="{FF2B5EF4-FFF2-40B4-BE49-F238E27FC236}">
                <a16:creationId xmlns:a16="http://schemas.microsoft.com/office/drawing/2014/main" id="{3BA5C93F-0617-4E6D-AE38-32A492C76BA6}"/>
              </a:ext>
            </a:extLst>
          </p:cNvPr>
          <p:cNvSpPr txBox="1"/>
          <p:nvPr/>
        </p:nvSpPr>
        <p:spPr>
          <a:xfrm>
            <a:off x="3246472" y="4965700"/>
            <a:ext cx="2501900" cy="381000"/>
          </a:xfrm>
          <a:prstGeom prst="rect">
            <a:avLst/>
          </a:prstGeom>
          <a:noFill/>
        </p:spPr>
        <p:txBody>
          <a:bodyPr wrap="square" rtlCol="0">
            <a:spAutoFit/>
          </a:bodyPr>
          <a:lstStyle/>
          <a:p>
            <a:pPr algn="ctr"/>
            <a:r>
              <a:rPr lang="en-US" dirty="0"/>
              <a:t>Brioche</a:t>
            </a:r>
          </a:p>
        </p:txBody>
      </p:sp>
    </p:spTree>
    <p:extLst>
      <p:ext uri="{BB962C8B-B14F-4D97-AF65-F5344CB8AC3E}">
        <p14:creationId xmlns:p14="http://schemas.microsoft.com/office/powerpoint/2010/main" val="3266646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Bastille Collection	</a:t>
            </a:r>
            <a:r>
              <a:rPr lang="en-US" sz="1600" b="1" dirty="0">
                <a:solidFill>
                  <a:schemeClr val="bg1"/>
                </a:solidFill>
              </a:rPr>
              <a:t>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https://www.mannington.com/Residential/Hardwood/Hand-Crafted/Maison-Bastille/MSB07TA1</a:t>
            </a:r>
            <a:r>
              <a:rPr lang="en-US" sz="1600" dirty="0">
                <a:solidFill>
                  <a:srgbClr val="FFFFFF"/>
                </a:solidFill>
              </a:rPr>
              <a:t> </a:t>
            </a:r>
            <a:endParaRPr lang="en-US" sz="16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6" name="Picture 5">
            <a:extLst>
              <a:ext uri="{FF2B5EF4-FFF2-40B4-BE49-F238E27FC236}">
                <a16:creationId xmlns:a16="http://schemas.microsoft.com/office/drawing/2014/main" id="{70894493-57FF-489D-A5D6-0BE91CF9E8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a:extLst>
              <a:ext uri="{FF2B5EF4-FFF2-40B4-BE49-F238E27FC236}">
                <a16:creationId xmlns:a16="http://schemas.microsoft.com/office/drawing/2014/main" id="{11B7FA10-F710-4D82-8F0E-1621467289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5700" y="1429226"/>
            <a:ext cx="4800600" cy="4800600"/>
          </a:xfrm>
          <a:prstGeom prst="rect">
            <a:avLst/>
          </a:prstGeom>
        </p:spPr>
      </p:pic>
      <p:sp>
        <p:nvSpPr>
          <p:cNvPr id="10" name="TextBox 9">
            <a:extLst>
              <a:ext uri="{FF2B5EF4-FFF2-40B4-BE49-F238E27FC236}">
                <a16:creationId xmlns:a16="http://schemas.microsoft.com/office/drawing/2014/main" id="{4CBD2DFC-C9B7-4812-AD9C-ED8FE256BE03}"/>
              </a:ext>
            </a:extLst>
          </p:cNvPr>
          <p:cNvSpPr txBox="1"/>
          <p:nvPr/>
        </p:nvSpPr>
        <p:spPr>
          <a:xfrm>
            <a:off x="4845050" y="6288976"/>
            <a:ext cx="2501900" cy="523220"/>
          </a:xfrm>
          <a:prstGeom prst="rect">
            <a:avLst/>
          </a:prstGeom>
          <a:noFill/>
        </p:spPr>
        <p:txBody>
          <a:bodyPr wrap="square" rtlCol="0">
            <a:spAutoFit/>
          </a:bodyPr>
          <a:lstStyle/>
          <a:p>
            <a:pPr algn="ctr"/>
            <a:r>
              <a:rPr lang="en-US" sz="2800" dirty="0"/>
              <a:t>Tawny</a:t>
            </a:r>
          </a:p>
        </p:txBody>
      </p:sp>
    </p:spTree>
    <p:extLst>
      <p:ext uri="{BB962C8B-B14F-4D97-AF65-F5344CB8AC3E}">
        <p14:creationId xmlns:p14="http://schemas.microsoft.com/office/powerpoint/2010/main" val="1936930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Provence 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https://www.mannington.com/Residential/Hardwood/Hand-Crafted/Maison-Provence/MSP07VIN1</a:t>
            </a:r>
            <a:r>
              <a:rPr lang="en-US" sz="1600" dirty="0">
                <a:solidFill>
                  <a:srgbClr val="FFFFFF"/>
                </a:solidFill>
              </a:rPr>
              <a:t> </a:t>
            </a:r>
            <a:endParaRPr lang="en-US" sz="16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E9F5EE8F-50F8-4237-B03C-808C30C628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descr="A picture containing wooden, building, wood&#10;&#10;Description automatically generated">
            <a:extLst>
              <a:ext uri="{FF2B5EF4-FFF2-40B4-BE49-F238E27FC236}">
                <a16:creationId xmlns:a16="http://schemas.microsoft.com/office/drawing/2014/main" id="{223F3778-2FAB-4AED-8580-EBBD5FE27B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144" y="1488599"/>
            <a:ext cx="2501898" cy="2501898"/>
          </a:xfrm>
          <a:prstGeom prst="rect">
            <a:avLst/>
          </a:prstGeom>
        </p:spPr>
      </p:pic>
      <p:pic>
        <p:nvPicPr>
          <p:cNvPr id="11" name="Picture 10">
            <a:extLst>
              <a:ext uri="{FF2B5EF4-FFF2-40B4-BE49-F238E27FC236}">
                <a16:creationId xmlns:a16="http://schemas.microsoft.com/office/drawing/2014/main" id="{A15932D5-89D2-466A-B3D9-D1913527202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5891" y="1488598"/>
            <a:ext cx="2501898" cy="2501898"/>
          </a:xfrm>
          <a:prstGeom prst="rect">
            <a:avLst/>
          </a:prstGeom>
        </p:spPr>
      </p:pic>
      <p:pic>
        <p:nvPicPr>
          <p:cNvPr id="13" name="Picture 12" descr="A picture containing wooden, building, wood&#10;&#10;Description automatically generated">
            <a:extLst>
              <a:ext uri="{FF2B5EF4-FFF2-40B4-BE49-F238E27FC236}">
                <a16:creationId xmlns:a16="http://schemas.microsoft.com/office/drawing/2014/main" id="{D4B0C853-4082-4253-B5BB-10CB668AF9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61558" y="1488598"/>
            <a:ext cx="2501899" cy="2501899"/>
          </a:xfrm>
          <a:prstGeom prst="rect">
            <a:avLst/>
          </a:prstGeom>
        </p:spPr>
      </p:pic>
      <p:sp>
        <p:nvSpPr>
          <p:cNvPr id="14" name="TextBox 13">
            <a:extLst>
              <a:ext uri="{FF2B5EF4-FFF2-40B4-BE49-F238E27FC236}">
                <a16:creationId xmlns:a16="http://schemas.microsoft.com/office/drawing/2014/main" id="{2E49F90A-8D43-4094-85FF-2CE8F949D450}"/>
              </a:ext>
            </a:extLst>
          </p:cNvPr>
          <p:cNvSpPr txBox="1"/>
          <p:nvPr/>
        </p:nvSpPr>
        <p:spPr>
          <a:xfrm>
            <a:off x="190725" y="4134721"/>
            <a:ext cx="2501900" cy="461665"/>
          </a:xfrm>
          <a:prstGeom prst="rect">
            <a:avLst/>
          </a:prstGeom>
          <a:noFill/>
        </p:spPr>
        <p:txBody>
          <a:bodyPr wrap="square" rtlCol="0">
            <a:spAutoFit/>
          </a:bodyPr>
          <a:lstStyle/>
          <a:p>
            <a:pPr algn="ctr"/>
            <a:r>
              <a:rPr lang="en-US" sz="2400" dirty="0"/>
              <a:t>Champagne </a:t>
            </a:r>
          </a:p>
        </p:txBody>
      </p:sp>
      <p:sp>
        <p:nvSpPr>
          <p:cNvPr id="15" name="TextBox 14">
            <a:extLst>
              <a:ext uri="{FF2B5EF4-FFF2-40B4-BE49-F238E27FC236}">
                <a16:creationId xmlns:a16="http://schemas.microsoft.com/office/drawing/2014/main" id="{C8A3C383-D983-4426-87C6-781A33C1B887}"/>
              </a:ext>
            </a:extLst>
          </p:cNvPr>
          <p:cNvSpPr txBox="1"/>
          <p:nvPr/>
        </p:nvSpPr>
        <p:spPr>
          <a:xfrm>
            <a:off x="6461558" y="4141579"/>
            <a:ext cx="2501900" cy="461665"/>
          </a:xfrm>
          <a:prstGeom prst="rect">
            <a:avLst/>
          </a:prstGeom>
          <a:noFill/>
        </p:spPr>
        <p:txBody>
          <a:bodyPr wrap="square" rtlCol="0">
            <a:spAutoFit/>
          </a:bodyPr>
          <a:lstStyle/>
          <a:p>
            <a:pPr algn="ctr"/>
            <a:r>
              <a:rPr lang="en-US" sz="2400" dirty="0"/>
              <a:t>Wine Barrel </a:t>
            </a:r>
          </a:p>
        </p:txBody>
      </p:sp>
      <p:sp>
        <p:nvSpPr>
          <p:cNvPr id="16" name="TextBox 15">
            <a:extLst>
              <a:ext uri="{FF2B5EF4-FFF2-40B4-BE49-F238E27FC236}">
                <a16:creationId xmlns:a16="http://schemas.microsoft.com/office/drawing/2014/main" id="{8124E7A8-6EE5-42C1-894F-42EB369462ED}"/>
              </a:ext>
            </a:extLst>
          </p:cNvPr>
          <p:cNvSpPr txBox="1"/>
          <p:nvPr/>
        </p:nvSpPr>
        <p:spPr>
          <a:xfrm>
            <a:off x="3373305" y="4141579"/>
            <a:ext cx="2501900" cy="461665"/>
          </a:xfrm>
          <a:prstGeom prst="rect">
            <a:avLst/>
          </a:prstGeom>
          <a:noFill/>
        </p:spPr>
        <p:txBody>
          <a:bodyPr wrap="square" rtlCol="0">
            <a:spAutoFit/>
          </a:bodyPr>
          <a:lstStyle/>
          <a:p>
            <a:pPr algn="ctr"/>
            <a:r>
              <a:rPr lang="en-US" sz="2400" dirty="0"/>
              <a:t>Vine</a:t>
            </a:r>
          </a:p>
        </p:txBody>
      </p:sp>
      <p:sp>
        <p:nvSpPr>
          <p:cNvPr id="17" name="TextBox 16">
            <a:extLst>
              <a:ext uri="{FF2B5EF4-FFF2-40B4-BE49-F238E27FC236}">
                <a16:creationId xmlns:a16="http://schemas.microsoft.com/office/drawing/2014/main" id="{FB92EB64-F34D-4265-9A83-994ED07CFD61}"/>
              </a:ext>
            </a:extLst>
          </p:cNvPr>
          <p:cNvSpPr txBox="1"/>
          <p:nvPr/>
        </p:nvSpPr>
        <p:spPr>
          <a:xfrm>
            <a:off x="9374575" y="4149734"/>
            <a:ext cx="2501900" cy="461665"/>
          </a:xfrm>
          <a:prstGeom prst="rect">
            <a:avLst/>
          </a:prstGeom>
          <a:noFill/>
        </p:spPr>
        <p:txBody>
          <a:bodyPr wrap="square" rtlCol="0">
            <a:spAutoFit/>
          </a:bodyPr>
          <a:lstStyle/>
          <a:p>
            <a:pPr algn="ctr"/>
            <a:r>
              <a:rPr lang="en-US" sz="2400" dirty="0"/>
              <a:t>Blanc</a:t>
            </a:r>
          </a:p>
        </p:txBody>
      </p:sp>
      <p:pic>
        <p:nvPicPr>
          <p:cNvPr id="19" name="Picture 18">
            <a:extLst>
              <a:ext uri="{FF2B5EF4-FFF2-40B4-BE49-F238E27FC236}">
                <a16:creationId xmlns:a16="http://schemas.microsoft.com/office/drawing/2014/main" id="{077A8134-A861-7EE0-41AE-820858C449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95305" y="1488598"/>
            <a:ext cx="2501898" cy="2509514"/>
          </a:xfrm>
          <a:prstGeom prst="rect">
            <a:avLst/>
          </a:prstGeom>
        </p:spPr>
      </p:pic>
    </p:spTree>
    <p:extLst>
      <p:ext uri="{BB962C8B-B14F-4D97-AF65-F5344CB8AC3E}">
        <p14:creationId xmlns:p14="http://schemas.microsoft.com/office/powerpoint/2010/main" val="1303603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Smokehouse Hickory Collection      </a:t>
            </a:r>
            <a:r>
              <a:rPr lang="en-US" sz="14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https://www.mannington.com/Residential/Hardwood/Hand-Crafted/Maison-Smokehouse-Hickory/SMKH07EM1</a:t>
            </a:r>
            <a:r>
              <a:rPr lang="en-US" sz="1400" dirty="0">
                <a:solidFill>
                  <a:srgbClr val="FFFFFF"/>
                </a:solidFill>
              </a:rPr>
              <a:t> </a:t>
            </a:r>
            <a:endParaRPr lang="en-US" sz="14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EA1A390D-8765-4D00-8E59-C742EB3CE3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a:extLst>
              <a:ext uri="{FF2B5EF4-FFF2-40B4-BE49-F238E27FC236}">
                <a16:creationId xmlns:a16="http://schemas.microsoft.com/office/drawing/2014/main" id="{9AB17073-B16B-4F9C-A35D-3803470896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0271" y="1472372"/>
            <a:ext cx="4800600" cy="4800600"/>
          </a:xfrm>
          <a:prstGeom prst="rect">
            <a:avLst/>
          </a:prstGeom>
        </p:spPr>
      </p:pic>
      <p:sp>
        <p:nvSpPr>
          <p:cNvPr id="13" name="TextBox 12">
            <a:extLst>
              <a:ext uri="{FF2B5EF4-FFF2-40B4-BE49-F238E27FC236}">
                <a16:creationId xmlns:a16="http://schemas.microsoft.com/office/drawing/2014/main" id="{ABD049E4-840A-484B-B763-EAFD7673DEC0}"/>
              </a:ext>
            </a:extLst>
          </p:cNvPr>
          <p:cNvSpPr txBox="1"/>
          <p:nvPr/>
        </p:nvSpPr>
        <p:spPr>
          <a:xfrm>
            <a:off x="4832390" y="6226946"/>
            <a:ext cx="2501900" cy="523220"/>
          </a:xfrm>
          <a:prstGeom prst="rect">
            <a:avLst/>
          </a:prstGeom>
          <a:noFill/>
        </p:spPr>
        <p:txBody>
          <a:bodyPr wrap="square" rtlCol="0">
            <a:spAutoFit/>
          </a:bodyPr>
          <a:lstStyle/>
          <a:p>
            <a:pPr algn="ctr"/>
            <a:r>
              <a:rPr lang="en-US" sz="2800" dirty="0"/>
              <a:t>Ember</a:t>
            </a:r>
          </a:p>
        </p:txBody>
      </p:sp>
    </p:spTree>
    <p:extLst>
      <p:ext uri="{BB962C8B-B14F-4D97-AF65-F5344CB8AC3E}">
        <p14:creationId xmlns:p14="http://schemas.microsoft.com/office/powerpoint/2010/main" val="3992873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Smokehouse Oak 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https://www.mannington.com/Residential/Hardwood/Hand-Crafted/Maison-Smokehouse-Oak/SMKK07CHRL1</a:t>
            </a:r>
            <a:r>
              <a:rPr lang="en-US" sz="1600" dirty="0">
                <a:solidFill>
                  <a:srgbClr val="FFFFFF"/>
                </a:solidFill>
              </a:rPr>
              <a:t> </a:t>
            </a:r>
            <a:r>
              <a:rPr lang="en-US" sz="2000" b="1" dirty="0">
                <a:solidFill>
                  <a:schemeClr val="bg1"/>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05E73B0A-3926-4D78-AA01-9F5040D0BB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1" name="Picture 10">
            <a:extLst>
              <a:ext uri="{FF2B5EF4-FFF2-40B4-BE49-F238E27FC236}">
                <a16:creationId xmlns:a16="http://schemas.microsoft.com/office/drawing/2014/main" id="{6D345DBE-85EE-4BD3-A559-5F0FF27600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95700" y="1429226"/>
            <a:ext cx="4800600" cy="4800600"/>
          </a:xfrm>
          <a:prstGeom prst="rect">
            <a:avLst/>
          </a:prstGeom>
        </p:spPr>
      </p:pic>
      <p:sp>
        <p:nvSpPr>
          <p:cNvPr id="13" name="TextBox 12">
            <a:extLst>
              <a:ext uri="{FF2B5EF4-FFF2-40B4-BE49-F238E27FC236}">
                <a16:creationId xmlns:a16="http://schemas.microsoft.com/office/drawing/2014/main" id="{758FC338-DD9B-49B7-9E9D-10D997FDBA26}"/>
              </a:ext>
            </a:extLst>
          </p:cNvPr>
          <p:cNvSpPr txBox="1"/>
          <p:nvPr/>
        </p:nvSpPr>
        <p:spPr>
          <a:xfrm>
            <a:off x="4845050" y="6288976"/>
            <a:ext cx="2501900" cy="523220"/>
          </a:xfrm>
          <a:prstGeom prst="rect">
            <a:avLst/>
          </a:prstGeom>
          <a:noFill/>
        </p:spPr>
        <p:txBody>
          <a:bodyPr wrap="square" rtlCol="0">
            <a:spAutoFit/>
          </a:bodyPr>
          <a:lstStyle/>
          <a:p>
            <a:pPr algn="ctr"/>
            <a:r>
              <a:rPr lang="en-US" sz="2800" dirty="0"/>
              <a:t>Charcoal</a:t>
            </a:r>
          </a:p>
        </p:txBody>
      </p:sp>
    </p:spTree>
    <p:extLst>
      <p:ext uri="{BB962C8B-B14F-4D97-AF65-F5344CB8AC3E}">
        <p14:creationId xmlns:p14="http://schemas.microsoft.com/office/powerpoint/2010/main" val="483121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Smokehouse Maple Collection    	</a:t>
            </a:r>
            <a:r>
              <a:rPr lang="en-US" sz="1100" dirty="0">
                <a:solidFill>
                  <a:schemeClr val="bg1"/>
                </a:solidFill>
              </a:rPr>
              <a:t> https://www.mannington.com/residential/products/hardwood/hardwood/hardwood-wood-plank/Smokehouse%20Maple/SMKM07FUM1</a:t>
            </a:r>
            <a:endParaRPr lang="en-US" sz="1100"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1022806F-38E7-4337-A39D-5D2404CB0D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a:extLst>
              <a:ext uri="{FF2B5EF4-FFF2-40B4-BE49-F238E27FC236}">
                <a16:creationId xmlns:a16="http://schemas.microsoft.com/office/drawing/2014/main" id="{95148A1E-224D-4385-8C96-08ADE7A491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9740" y="1442572"/>
            <a:ext cx="4800600" cy="4800600"/>
          </a:xfrm>
          <a:prstGeom prst="rect">
            <a:avLst/>
          </a:prstGeom>
        </p:spPr>
      </p:pic>
      <p:sp>
        <p:nvSpPr>
          <p:cNvPr id="15" name="TextBox 14">
            <a:extLst>
              <a:ext uri="{FF2B5EF4-FFF2-40B4-BE49-F238E27FC236}">
                <a16:creationId xmlns:a16="http://schemas.microsoft.com/office/drawing/2014/main" id="{31E5E9B5-B310-40A1-80BE-7974C5C5DD2C}"/>
              </a:ext>
            </a:extLst>
          </p:cNvPr>
          <p:cNvSpPr txBox="1"/>
          <p:nvPr/>
        </p:nvSpPr>
        <p:spPr>
          <a:xfrm>
            <a:off x="4739090" y="6243172"/>
            <a:ext cx="2501900" cy="523220"/>
          </a:xfrm>
          <a:prstGeom prst="rect">
            <a:avLst/>
          </a:prstGeom>
          <a:noFill/>
        </p:spPr>
        <p:txBody>
          <a:bodyPr wrap="square" rtlCol="0">
            <a:spAutoFit/>
          </a:bodyPr>
          <a:lstStyle/>
          <a:p>
            <a:pPr algn="ctr"/>
            <a:r>
              <a:rPr lang="en-US" sz="2800" dirty="0"/>
              <a:t>Fumed</a:t>
            </a:r>
          </a:p>
        </p:txBody>
      </p:sp>
    </p:spTree>
    <p:extLst>
      <p:ext uri="{BB962C8B-B14F-4D97-AF65-F5344CB8AC3E}">
        <p14:creationId xmlns:p14="http://schemas.microsoft.com/office/powerpoint/2010/main" val="3602812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Triumph Collection		</a:t>
            </a:r>
            <a:r>
              <a:rPr lang="en-US" sz="14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https://www.mannington.com/Residential/Hardwood/Hand-Crafted/Maison-Triumph/TRP07SLV1</a:t>
            </a:r>
            <a:r>
              <a:rPr lang="en-US" sz="1400" dirty="0">
                <a:solidFill>
                  <a:srgbClr val="FFFFFF"/>
                </a:solidFill>
              </a:rPr>
              <a:t> </a:t>
            </a:r>
            <a:endParaRPr lang="en-US" sz="14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2C74123D-C5AB-4C2C-8A3A-43F65BEF47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5" name="Picture 4">
            <a:extLst>
              <a:ext uri="{FF2B5EF4-FFF2-40B4-BE49-F238E27FC236}">
                <a16:creationId xmlns:a16="http://schemas.microsoft.com/office/drawing/2014/main" id="{EDFF5A13-0EB1-4DB7-9BDF-D47E0A9B8F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11066" y="1488596"/>
            <a:ext cx="2103120" cy="2103120"/>
          </a:xfrm>
          <a:prstGeom prst="rect">
            <a:avLst/>
          </a:prstGeom>
        </p:spPr>
      </p:pic>
      <p:pic>
        <p:nvPicPr>
          <p:cNvPr id="12" name="Picture 11">
            <a:extLst>
              <a:ext uri="{FF2B5EF4-FFF2-40B4-BE49-F238E27FC236}">
                <a16:creationId xmlns:a16="http://schemas.microsoft.com/office/drawing/2014/main" id="{BB25968E-0C20-4D4A-8117-9FE89FDDA7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503" y="1488596"/>
            <a:ext cx="2103120" cy="2103120"/>
          </a:xfrm>
          <a:prstGeom prst="rect">
            <a:avLst/>
          </a:prstGeom>
        </p:spPr>
      </p:pic>
      <p:pic>
        <p:nvPicPr>
          <p:cNvPr id="14" name="Picture 13">
            <a:extLst>
              <a:ext uri="{FF2B5EF4-FFF2-40B4-BE49-F238E27FC236}">
                <a16:creationId xmlns:a16="http://schemas.microsoft.com/office/drawing/2014/main" id="{449B75BB-453C-42A0-927B-2E4ECA1F91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26256" y="1488596"/>
            <a:ext cx="2103120" cy="2103120"/>
          </a:xfrm>
          <a:prstGeom prst="rect">
            <a:avLst/>
          </a:prstGeom>
        </p:spPr>
      </p:pic>
      <p:sp>
        <p:nvSpPr>
          <p:cNvPr id="15" name="TextBox 14">
            <a:extLst>
              <a:ext uri="{FF2B5EF4-FFF2-40B4-BE49-F238E27FC236}">
                <a16:creationId xmlns:a16="http://schemas.microsoft.com/office/drawing/2014/main" id="{9DBC5123-771D-4ED3-BACB-67D5C01D95AC}"/>
              </a:ext>
            </a:extLst>
          </p:cNvPr>
          <p:cNvSpPr txBox="1"/>
          <p:nvPr/>
        </p:nvSpPr>
        <p:spPr>
          <a:xfrm>
            <a:off x="93922" y="3598692"/>
            <a:ext cx="2501900" cy="461665"/>
          </a:xfrm>
          <a:prstGeom prst="rect">
            <a:avLst/>
          </a:prstGeom>
          <a:noFill/>
        </p:spPr>
        <p:txBody>
          <a:bodyPr wrap="square" rtlCol="0">
            <a:spAutoFit/>
          </a:bodyPr>
          <a:lstStyle/>
          <a:p>
            <a:pPr algn="ctr"/>
            <a:r>
              <a:rPr lang="en-US" sz="2400" dirty="0"/>
              <a:t>Platinum </a:t>
            </a:r>
          </a:p>
        </p:txBody>
      </p:sp>
      <p:sp>
        <p:nvSpPr>
          <p:cNvPr id="16" name="TextBox 15">
            <a:extLst>
              <a:ext uri="{FF2B5EF4-FFF2-40B4-BE49-F238E27FC236}">
                <a16:creationId xmlns:a16="http://schemas.microsoft.com/office/drawing/2014/main" id="{8E3CF7DA-182F-483D-AA1E-4F1D55ED7995}"/>
              </a:ext>
            </a:extLst>
          </p:cNvPr>
          <p:cNvSpPr txBox="1"/>
          <p:nvPr/>
        </p:nvSpPr>
        <p:spPr>
          <a:xfrm>
            <a:off x="2793249" y="3556563"/>
            <a:ext cx="2501900" cy="461665"/>
          </a:xfrm>
          <a:prstGeom prst="rect">
            <a:avLst/>
          </a:prstGeom>
          <a:noFill/>
        </p:spPr>
        <p:txBody>
          <a:bodyPr wrap="square" rtlCol="0">
            <a:spAutoFit/>
          </a:bodyPr>
          <a:lstStyle/>
          <a:p>
            <a:pPr algn="ctr"/>
            <a:r>
              <a:rPr lang="en-US" sz="2400" dirty="0"/>
              <a:t>Gold </a:t>
            </a:r>
          </a:p>
        </p:txBody>
      </p:sp>
      <p:sp>
        <p:nvSpPr>
          <p:cNvPr id="17" name="TextBox 16">
            <a:extLst>
              <a:ext uri="{FF2B5EF4-FFF2-40B4-BE49-F238E27FC236}">
                <a16:creationId xmlns:a16="http://schemas.microsoft.com/office/drawing/2014/main" id="{763381A1-7A7B-4E26-AD03-FC8CAAB5DD4F}"/>
              </a:ext>
            </a:extLst>
          </p:cNvPr>
          <p:cNvSpPr txBox="1"/>
          <p:nvPr/>
        </p:nvSpPr>
        <p:spPr>
          <a:xfrm>
            <a:off x="5826866" y="3598692"/>
            <a:ext cx="2501900" cy="461665"/>
          </a:xfrm>
          <a:prstGeom prst="rect">
            <a:avLst/>
          </a:prstGeom>
          <a:noFill/>
        </p:spPr>
        <p:txBody>
          <a:bodyPr wrap="square" rtlCol="0">
            <a:spAutoFit/>
          </a:bodyPr>
          <a:lstStyle/>
          <a:p>
            <a:pPr algn="ctr"/>
            <a:r>
              <a:rPr lang="en-US" sz="2400" dirty="0"/>
              <a:t>Silver </a:t>
            </a:r>
          </a:p>
        </p:txBody>
      </p:sp>
      <p:pic>
        <p:nvPicPr>
          <p:cNvPr id="3" name="Picture 2">
            <a:extLst>
              <a:ext uri="{FF2B5EF4-FFF2-40B4-BE49-F238E27FC236}">
                <a16:creationId xmlns:a16="http://schemas.microsoft.com/office/drawing/2014/main" id="{58BACFCA-A918-5411-3C04-B1F7111C53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80934" y="1495571"/>
            <a:ext cx="2103121" cy="2103121"/>
          </a:xfrm>
          <a:prstGeom prst="rect">
            <a:avLst/>
          </a:prstGeom>
        </p:spPr>
      </p:pic>
      <p:sp>
        <p:nvSpPr>
          <p:cNvPr id="6" name="TextBox 5">
            <a:extLst>
              <a:ext uri="{FF2B5EF4-FFF2-40B4-BE49-F238E27FC236}">
                <a16:creationId xmlns:a16="http://schemas.microsoft.com/office/drawing/2014/main" id="{1E168B67-7708-4491-DB75-98F7759F86CE}"/>
              </a:ext>
            </a:extLst>
          </p:cNvPr>
          <p:cNvSpPr txBox="1"/>
          <p:nvPr/>
        </p:nvSpPr>
        <p:spPr>
          <a:xfrm>
            <a:off x="8981544" y="3608564"/>
            <a:ext cx="2501900" cy="461665"/>
          </a:xfrm>
          <a:prstGeom prst="rect">
            <a:avLst/>
          </a:prstGeom>
          <a:noFill/>
        </p:spPr>
        <p:txBody>
          <a:bodyPr wrap="square" rtlCol="0">
            <a:spAutoFit/>
          </a:bodyPr>
          <a:lstStyle/>
          <a:p>
            <a:pPr algn="ctr"/>
            <a:r>
              <a:rPr lang="en-US" sz="2400" dirty="0"/>
              <a:t>Raw </a:t>
            </a:r>
          </a:p>
        </p:txBody>
      </p:sp>
      <p:pic>
        <p:nvPicPr>
          <p:cNvPr id="11" name="Picture 10">
            <a:extLst>
              <a:ext uri="{FF2B5EF4-FFF2-40B4-BE49-F238E27FC236}">
                <a16:creationId xmlns:a16="http://schemas.microsoft.com/office/drawing/2014/main" id="{62EBD3D2-FC95-2462-809B-848B9797326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67428" y="4265996"/>
            <a:ext cx="2112767" cy="2103120"/>
          </a:xfrm>
          <a:prstGeom prst="rect">
            <a:avLst/>
          </a:prstGeom>
        </p:spPr>
      </p:pic>
      <p:sp>
        <p:nvSpPr>
          <p:cNvPr id="13" name="TextBox 12">
            <a:extLst>
              <a:ext uri="{FF2B5EF4-FFF2-40B4-BE49-F238E27FC236}">
                <a16:creationId xmlns:a16="http://schemas.microsoft.com/office/drawing/2014/main" id="{CA272B06-FF2A-AC48-B8E4-F03D147017E4}"/>
              </a:ext>
            </a:extLst>
          </p:cNvPr>
          <p:cNvSpPr txBox="1"/>
          <p:nvPr/>
        </p:nvSpPr>
        <p:spPr>
          <a:xfrm>
            <a:off x="2772861" y="6355078"/>
            <a:ext cx="2501900" cy="461665"/>
          </a:xfrm>
          <a:prstGeom prst="rect">
            <a:avLst/>
          </a:prstGeom>
          <a:noFill/>
        </p:spPr>
        <p:txBody>
          <a:bodyPr wrap="square" rtlCol="0">
            <a:spAutoFit/>
          </a:bodyPr>
          <a:lstStyle/>
          <a:p>
            <a:pPr algn="ctr"/>
            <a:r>
              <a:rPr lang="en-US" sz="2400" dirty="0"/>
              <a:t>Copper </a:t>
            </a:r>
          </a:p>
        </p:txBody>
      </p:sp>
      <p:pic>
        <p:nvPicPr>
          <p:cNvPr id="19" name="Picture 18">
            <a:extLst>
              <a:ext uri="{FF2B5EF4-FFF2-40B4-BE49-F238E27FC236}">
                <a16:creationId xmlns:a16="http://schemas.microsoft.com/office/drawing/2014/main" id="{61604B27-D1AF-6F06-068D-E35E8D47AE0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58644" y="4265996"/>
            <a:ext cx="2106326" cy="2103120"/>
          </a:xfrm>
          <a:prstGeom prst="rect">
            <a:avLst/>
          </a:prstGeom>
        </p:spPr>
      </p:pic>
      <p:sp>
        <p:nvSpPr>
          <p:cNvPr id="20" name="TextBox 19">
            <a:extLst>
              <a:ext uri="{FF2B5EF4-FFF2-40B4-BE49-F238E27FC236}">
                <a16:creationId xmlns:a16="http://schemas.microsoft.com/office/drawing/2014/main" id="{2EF83933-8429-F947-28B1-87860D6549D7}"/>
              </a:ext>
            </a:extLst>
          </p:cNvPr>
          <p:cNvSpPr txBox="1"/>
          <p:nvPr/>
        </p:nvSpPr>
        <p:spPr>
          <a:xfrm>
            <a:off x="5826866" y="6404183"/>
            <a:ext cx="2501900" cy="461665"/>
          </a:xfrm>
          <a:prstGeom prst="rect">
            <a:avLst/>
          </a:prstGeom>
          <a:noFill/>
        </p:spPr>
        <p:txBody>
          <a:bodyPr wrap="square" rtlCol="0">
            <a:spAutoFit/>
          </a:bodyPr>
          <a:lstStyle/>
          <a:p>
            <a:pPr algn="ctr"/>
            <a:r>
              <a:rPr lang="en-US" sz="2400" dirty="0"/>
              <a:t>Bronze </a:t>
            </a:r>
          </a:p>
        </p:txBody>
      </p:sp>
    </p:spTree>
    <p:extLst>
      <p:ext uri="{BB962C8B-B14F-4D97-AF65-F5344CB8AC3E}">
        <p14:creationId xmlns:p14="http://schemas.microsoft.com/office/powerpoint/2010/main" val="3004117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Sanctuary 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https://www.mannington.com/Residential/Hardwood/Hand-Crafted/Sanctuary/SANC10DNE1</a:t>
            </a:r>
            <a:r>
              <a:rPr lang="en-US" sz="1600" dirty="0">
                <a:solidFill>
                  <a:srgbClr val="FFFFFF"/>
                </a:solidFill>
              </a:rPr>
              <a:t> </a:t>
            </a:r>
            <a:endParaRPr lang="en-US" sz="16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pic>
        <p:nvPicPr>
          <p:cNvPr id="5" name="Picture 4">
            <a:extLst>
              <a:ext uri="{FF2B5EF4-FFF2-40B4-BE49-F238E27FC236}">
                <a16:creationId xmlns:a16="http://schemas.microsoft.com/office/drawing/2014/main" id="{3EE46EA3-5E61-4EC0-A1C0-05F736D72C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705" y="1384172"/>
            <a:ext cx="2095500" cy="2095500"/>
          </a:xfrm>
          <a:prstGeom prst="rect">
            <a:avLst/>
          </a:prstGeom>
        </p:spPr>
      </p:pic>
      <p:pic>
        <p:nvPicPr>
          <p:cNvPr id="12" name="Picture 11">
            <a:extLst>
              <a:ext uri="{FF2B5EF4-FFF2-40B4-BE49-F238E27FC236}">
                <a16:creationId xmlns:a16="http://schemas.microsoft.com/office/drawing/2014/main" id="{F76D19EB-B8AB-4638-A9F1-F777AA8F00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6448" y="1410480"/>
            <a:ext cx="2095500" cy="2095500"/>
          </a:xfrm>
          <a:prstGeom prst="rect">
            <a:avLst/>
          </a:prstGeom>
        </p:spPr>
      </p:pic>
      <p:pic>
        <p:nvPicPr>
          <p:cNvPr id="14" name="Picture 13">
            <a:extLst>
              <a:ext uri="{FF2B5EF4-FFF2-40B4-BE49-F238E27FC236}">
                <a16:creationId xmlns:a16="http://schemas.microsoft.com/office/drawing/2014/main" id="{0CBD656B-80CB-45BB-957C-A1FC76369D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962" y="1384172"/>
            <a:ext cx="2095500" cy="2095500"/>
          </a:xfrm>
          <a:prstGeom prst="rect">
            <a:avLst/>
          </a:prstGeom>
        </p:spPr>
      </p:pic>
      <p:sp>
        <p:nvSpPr>
          <p:cNvPr id="15" name="TextBox 14">
            <a:extLst>
              <a:ext uri="{FF2B5EF4-FFF2-40B4-BE49-F238E27FC236}">
                <a16:creationId xmlns:a16="http://schemas.microsoft.com/office/drawing/2014/main" id="{C9FDF91B-97D2-4304-A07B-6700D8638B23}"/>
              </a:ext>
            </a:extLst>
          </p:cNvPr>
          <p:cNvSpPr txBox="1"/>
          <p:nvPr/>
        </p:nvSpPr>
        <p:spPr>
          <a:xfrm>
            <a:off x="389674" y="3454272"/>
            <a:ext cx="2501900" cy="461665"/>
          </a:xfrm>
          <a:prstGeom prst="rect">
            <a:avLst/>
          </a:prstGeom>
          <a:noFill/>
        </p:spPr>
        <p:txBody>
          <a:bodyPr wrap="square" rtlCol="0">
            <a:spAutoFit/>
          </a:bodyPr>
          <a:lstStyle/>
          <a:p>
            <a:pPr algn="ctr"/>
            <a:r>
              <a:rPr lang="en-US" sz="2400" dirty="0"/>
              <a:t>Fresh Air</a:t>
            </a:r>
          </a:p>
        </p:txBody>
      </p:sp>
      <p:sp>
        <p:nvSpPr>
          <p:cNvPr id="16" name="TextBox 15">
            <a:extLst>
              <a:ext uri="{FF2B5EF4-FFF2-40B4-BE49-F238E27FC236}">
                <a16:creationId xmlns:a16="http://schemas.microsoft.com/office/drawing/2014/main" id="{F423F13C-2E2A-4501-A3CA-16EDF8CC5377}"/>
              </a:ext>
            </a:extLst>
          </p:cNvPr>
          <p:cNvSpPr txBox="1"/>
          <p:nvPr/>
        </p:nvSpPr>
        <p:spPr>
          <a:xfrm>
            <a:off x="5597975" y="3480580"/>
            <a:ext cx="2501900" cy="461665"/>
          </a:xfrm>
          <a:prstGeom prst="rect">
            <a:avLst/>
          </a:prstGeom>
          <a:noFill/>
        </p:spPr>
        <p:txBody>
          <a:bodyPr wrap="square" rtlCol="0">
            <a:spAutoFit/>
          </a:bodyPr>
          <a:lstStyle/>
          <a:p>
            <a:pPr algn="ctr"/>
            <a:r>
              <a:rPr lang="en-US" sz="2400" dirty="0"/>
              <a:t>Dune</a:t>
            </a:r>
          </a:p>
        </p:txBody>
      </p:sp>
      <p:sp>
        <p:nvSpPr>
          <p:cNvPr id="17" name="TextBox 16">
            <a:extLst>
              <a:ext uri="{FF2B5EF4-FFF2-40B4-BE49-F238E27FC236}">
                <a16:creationId xmlns:a16="http://schemas.microsoft.com/office/drawing/2014/main" id="{FA430769-37A1-46A4-8B66-EA0B00C99F01}"/>
              </a:ext>
            </a:extLst>
          </p:cNvPr>
          <p:cNvSpPr txBox="1"/>
          <p:nvPr/>
        </p:nvSpPr>
        <p:spPr>
          <a:xfrm>
            <a:off x="3017232" y="3441444"/>
            <a:ext cx="2501900" cy="461665"/>
          </a:xfrm>
          <a:prstGeom prst="rect">
            <a:avLst/>
          </a:prstGeom>
          <a:noFill/>
        </p:spPr>
        <p:txBody>
          <a:bodyPr wrap="square" rtlCol="0">
            <a:spAutoFit/>
          </a:bodyPr>
          <a:lstStyle/>
          <a:p>
            <a:pPr algn="ctr"/>
            <a:r>
              <a:rPr lang="en-US" sz="2400" dirty="0"/>
              <a:t>Driftwood</a:t>
            </a:r>
          </a:p>
        </p:txBody>
      </p:sp>
      <p:pic>
        <p:nvPicPr>
          <p:cNvPr id="19" name="Picture 18">
            <a:extLst>
              <a:ext uri="{FF2B5EF4-FFF2-40B4-BE49-F238E27FC236}">
                <a16:creationId xmlns:a16="http://schemas.microsoft.com/office/drawing/2014/main" id="{F38104B6-679C-4AB8-BCFE-E70C8AF43B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874" y="4054713"/>
            <a:ext cx="2095500" cy="2095500"/>
          </a:xfrm>
          <a:prstGeom prst="rect">
            <a:avLst/>
          </a:prstGeom>
        </p:spPr>
      </p:pic>
      <p:pic>
        <p:nvPicPr>
          <p:cNvPr id="21" name="Picture 20" descr="A picture containing building, floor&#10;&#10;Description automatically generated">
            <a:extLst>
              <a:ext uri="{FF2B5EF4-FFF2-40B4-BE49-F238E27FC236}">
                <a16:creationId xmlns:a16="http://schemas.microsoft.com/office/drawing/2014/main" id="{0D646982-73D5-4D7D-AF94-AB0079B7DC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15705" y="4082742"/>
            <a:ext cx="2095500" cy="2095500"/>
          </a:xfrm>
          <a:prstGeom prst="rect">
            <a:avLst/>
          </a:prstGeom>
        </p:spPr>
      </p:pic>
      <p:pic>
        <p:nvPicPr>
          <p:cNvPr id="23" name="Picture 22">
            <a:extLst>
              <a:ext uri="{FF2B5EF4-FFF2-40B4-BE49-F238E27FC236}">
                <a16:creationId xmlns:a16="http://schemas.microsoft.com/office/drawing/2014/main" id="{C7046857-CE32-4474-AEA3-76BC461E02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6448" y="4054714"/>
            <a:ext cx="2095499" cy="2095499"/>
          </a:xfrm>
          <a:prstGeom prst="rect">
            <a:avLst/>
          </a:prstGeom>
        </p:spPr>
      </p:pic>
      <p:sp>
        <p:nvSpPr>
          <p:cNvPr id="24" name="TextBox 23">
            <a:extLst>
              <a:ext uri="{FF2B5EF4-FFF2-40B4-BE49-F238E27FC236}">
                <a16:creationId xmlns:a16="http://schemas.microsoft.com/office/drawing/2014/main" id="{4D12A424-968B-48FC-91F7-0BBDCAB09D6C}"/>
              </a:ext>
            </a:extLst>
          </p:cNvPr>
          <p:cNvSpPr txBox="1"/>
          <p:nvPr/>
        </p:nvSpPr>
        <p:spPr>
          <a:xfrm>
            <a:off x="5593247" y="6127898"/>
            <a:ext cx="2501900" cy="461665"/>
          </a:xfrm>
          <a:prstGeom prst="rect">
            <a:avLst/>
          </a:prstGeom>
          <a:noFill/>
        </p:spPr>
        <p:txBody>
          <a:bodyPr wrap="square" rtlCol="0">
            <a:spAutoFit/>
          </a:bodyPr>
          <a:lstStyle/>
          <a:p>
            <a:pPr algn="ctr"/>
            <a:r>
              <a:rPr lang="en-US" sz="2400" dirty="0"/>
              <a:t>Shell</a:t>
            </a:r>
          </a:p>
        </p:txBody>
      </p:sp>
      <p:sp>
        <p:nvSpPr>
          <p:cNvPr id="25" name="TextBox 24">
            <a:extLst>
              <a:ext uri="{FF2B5EF4-FFF2-40B4-BE49-F238E27FC236}">
                <a16:creationId xmlns:a16="http://schemas.microsoft.com/office/drawing/2014/main" id="{BC42FDB8-2767-4E47-A07E-3C9AA519582B}"/>
              </a:ext>
            </a:extLst>
          </p:cNvPr>
          <p:cNvSpPr txBox="1"/>
          <p:nvPr/>
        </p:nvSpPr>
        <p:spPr>
          <a:xfrm>
            <a:off x="352313" y="6101591"/>
            <a:ext cx="2501900" cy="461665"/>
          </a:xfrm>
          <a:prstGeom prst="rect">
            <a:avLst/>
          </a:prstGeom>
          <a:noFill/>
        </p:spPr>
        <p:txBody>
          <a:bodyPr wrap="square" rtlCol="0">
            <a:spAutoFit/>
          </a:bodyPr>
          <a:lstStyle/>
          <a:p>
            <a:pPr algn="ctr"/>
            <a:r>
              <a:rPr lang="en-US" sz="2400" dirty="0"/>
              <a:t>Oyster</a:t>
            </a:r>
          </a:p>
        </p:txBody>
      </p:sp>
      <p:sp>
        <p:nvSpPr>
          <p:cNvPr id="26" name="TextBox 25">
            <a:extLst>
              <a:ext uri="{FF2B5EF4-FFF2-40B4-BE49-F238E27FC236}">
                <a16:creationId xmlns:a16="http://schemas.microsoft.com/office/drawing/2014/main" id="{B1D3EBCC-1225-443E-B5D8-B12A8A1F5EA4}"/>
              </a:ext>
            </a:extLst>
          </p:cNvPr>
          <p:cNvSpPr txBox="1"/>
          <p:nvPr/>
        </p:nvSpPr>
        <p:spPr>
          <a:xfrm>
            <a:off x="2991461" y="6103750"/>
            <a:ext cx="2501900" cy="461665"/>
          </a:xfrm>
          <a:prstGeom prst="rect">
            <a:avLst/>
          </a:prstGeom>
          <a:noFill/>
        </p:spPr>
        <p:txBody>
          <a:bodyPr wrap="square" rtlCol="0">
            <a:spAutoFit/>
          </a:bodyPr>
          <a:lstStyle/>
          <a:p>
            <a:pPr algn="ctr"/>
            <a:r>
              <a:rPr lang="en-US" sz="2400" dirty="0" err="1"/>
              <a:t>Seasalt</a:t>
            </a:r>
            <a:endParaRPr lang="en-US" sz="2400" dirty="0"/>
          </a:p>
        </p:txBody>
      </p:sp>
      <p:pic>
        <p:nvPicPr>
          <p:cNvPr id="3" name="Picture 2">
            <a:extLst>
              <a:ext uri="{FF2B5EF4-FFF2-40B4-BE49-F238E27FC236}">
                <a16:creationId xmlns:a16="http://schemas.microsoft.com/office/drawing/2014/main" id="{87ECEEAF-B8F9-DAA0-0181-2629E3A4C6D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00865" y="1410480"/>
            <a:ext cx="2106316" cy="2103120"/>
          </a:xfrm>
          <a:prstGeom prst="rect">
            <a:avLst/>
          </a:prstGeom>
        </p:spPr>
      </p:pic>
      <p:sp>
        <p:nvSpPr>
          <p:cNvPr id="6" name="TextBox 5">
            <a:extLst>
              <a:ext uri="{FF2B5EF4-FFF2-40B4-BE49-F238E27FC236}">
                <a16:creationId xmlns:a16="http://schemas.microsoft.com/office/drawing/2014/main" id="{F5ABBA5F-8822-FD8D-D921-3790C0EED510}"/>
              </a:ext>
            </a:extLst>
          </p:cNvPr>
          <p:cNvSpPr txBox="1"/>
          <p:nvPr/>
        </p:nvSpPr>
        <p:spPr>
          <a:xfrm>
            <a:off x="8304376" y="3584557"/>
            <a:ext cx="2501900" cy="461665"/>
          </a:xfrm>
          <a:prstGeom prst="rect">
            <a:avLst/>
          </a:prstGeom>
          <a:noFill/>
        </p:spPr>
        <p:txBody>
          <a:bodyPr wrap="square" rtlCol="0">
            <a:spAutoFit/>
          </a:bodyPr>
          <a:lstStyle/>
          <a:p>
            <a:pPr algn="ctr"/>
            <a:r>
              <a:rPr lang="en-US" sz="2400" dirty="0"/>
              <a:t>Fireside</a:t>
            </a:r>
          </a:p>
        </p:txBody>
      </p:sp>
      <p:pic>
        <p:nvPicPr>
          <p:cNvPr id="9" name="Picture 8">
            <a:extLst>
              <a:ext uri="{FF2B5EF4-FFF2-40B4-BE49-F238E27FC236}">
                <a16:creationId xmlns:a16="http://schemas.microsoft.com/office/drawing/2014/main" id="{6543EF0C-36B7-AB88-44ED-B12D519BA91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0390" y="4046222"/>
            <a:ext cx="2096737" cy="2103120"/>
          </a:xfrm>
          <a:prstGeom prst="rect">
            <a:avLst/>
          </a:prstGeom>
        </p:spPr>
      </p:pic>
      <p:sp>
        <p:nvSpPr>
          <p:cNvPr id="10" name="TextBox 9">
            <a:extLst>
              <a:ext uri="{FF2B5EF4-FFF2-40B4-BE49-F238E27FC236}">
                <a16:creationId xmlns:a16="http://schemas.microsoft.com/office/drawing/2014/main" id="{C3B34E63-460D-619D-A1CE-4155363FEA70}"/>
              </a:ext>
            </a:extLst>
          </p:cNvPr>
          <p:cNvSpPr txBox="1"/>
          <p:nvPr/>
        </p:nvSpPr>
        <p:spPr>
          <a:xfrm>
            <a:off x="8303073" y="6178242"/>
            <a:ext cx="2501900" cy="461665"/>
          </a:xfrm>
          <a:prstGeom prst="rect">
            <a:avLst/>
          </a:prstGeom>
          <a:noFill/>
        </p:spPr>
        <p:txBody>
          <a:bodyPr wrap="square" rtlCol="0">
            <a:spAutoFit/>
          </a:bodyPr>
          <a:lstStyle/>
          <a:p>
            <a:pPr algn="ctr"/>
            <a:r>
              <a:rPr lang="en-US" sz="2400" dirty="0"/>
              <a:t>Meadow</a:t>
            </a:r>
          </a:p>
        </p:txBody>
      </p:sp>
    </p:spTree>
    <p:extLst>
      <p:ext uri="{BB962C8B-B14F-4D97-AF65-F5344CB8AC3E}">
        <p14:creationId xmlns:p14="http://schemas.microsoft.com/office/powerpoint/2010/main" val="428553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How Do I Get a Magna-Lock Quote?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10" name="Picture 9">
            <a:extLst>
              <a:ext uri="{FF2B5EF4-FFF2-40B4-BE49-F238E27FC236}">
                <a16:creationId xmlns:a16="http://schemas.microsoft.com/office/drawing/2014/main" id="{B06CB686-172C-43A8-B6B7-B510CE2E63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28240" y="1405306"/>
            <a:ext cx="3063251" cy="1040936"/>
          </a:xfrm>
          <a:prstGeom prst="rect">
            <a:avLst/>
          </a:prstGeom>
        </p:spPr>
      </p:pic>
      <p:sp>
        <p:nvSpPr>
          <p:cNvPr id="8" name="Rectangle 7">
            <a:extLst>
              <a:ext uri="{FF2B5EF4-FFF2-40B4-BE49-F238E27FC236}">
                <a16:creationId xmlns:a16="http://schemas.microsoft.com/office/drawing/2014/main" id="{2249CD2F-BCDE-4314-9774-E0B33560CCB5}"/>
              </a:ext>
            </a:extLst>
          </p:cNvPr>
          <p:cNvSpPr/>
          <p:nvPr/>
        </p:nvSpPr>
        <p:spPr>
          <a:xfrm>
            <a:off x="274321" y="2470744"/>
            <a:ext cx="5618480" cy="3816429"/>
          </a:xfrm>
          <a:prstGeom prst="rect">
            <a:avLst/>
          </a:prstGeom>
        </p:spPr>
        <p:txBody>
          <a:bodyPr wrap="square">
            <a:spAutoFit/>
          </a:bodyPr>
          <a:lstStyle/>
          <a:p>
            <a:r>
              <a:rPr lang="en-US" sz="2800" dirty="0"/>
              <a:t>Questions that need to be answered:</a:t>
            </a:r>
          </a:p>
          <a:p>
            <a:endParaRPr lang="en-US" sz="2800" dirty="0"/>
          </a:p>
          <a:p>
            <a:pPr marL="285750" indent="-285750">
              <a:buFont typeface="Arial" panose="020B0604020202020204" pitchFamily="34" charset="0"/>
              <a:buChar char="•"/>
            </a:pPr>
            <a:r>
              <a:rPr lang="en-US" sz="2800" dirty="0"/>
              <a:t>Supplier name </a:t>
            </a:r>
          </a:p>
          <a:p>
            <a:pPr marL="285750" indent="-285750">
              <a:buFont typeface="Arial" panose="020B0604020202020204" pitchFamily="34" charset="0"/>
              <a:buChar char="•"/>
            </a:pPr>
            <a:r>
              <a:rPr lang="en-US" sz="2800" dirty="0"/>
              <a:t>Collection</a:t>
            </a:r>
          </a:p>
          <a:p>
            <a:pPr marL="285750" indent="-285750">
              <a:buFont typeface="Arial" panose="020B0604020202020204" pitchFamily="34" charset="0"/>
              <a:buChar char="•"/>
            </a:pPr>
            <a:r>
              <a:rPr lang="en-US" sz="2800" dirty="0"/>
              <a:t>Colorway</a:t>
            </a:r>
          </a:p>
          <a:p>
            <a:pPr marL="285750" indent="-285750">
              <a:buFont typeface="Arial" panose="020B0604020202020204" pitchFamily="34" charset="0"/>
              <a:buChar char="•"/>
            </a:pPr>
            <a:r>
              <a:rPr lang="en-US" sz="2800" dirty="0"/>
              <a:t>Length</a:t>
            </a:r>
          </a:p>
          <a:p>
            <a:pPr marL="285750" indent="-285750">
              <a:buFont typeface="Arial" panose="020B0604020202020204" pitchFamily="34" charset="0"/>
              <a:buChar char="•"/>
            </a:pPr>
            <a:r>
              <a:rPr lang="en-US" sz="2800" dirty="0"/>
              <a:t>Width </a:t>
            </a:r>
          </a:p>
          <a:p>
            <a:pPr marL="285750" indent="-285750">
              <a:buFont typeface="Arial" panose="020B0604020202020204" pitchFamily="34" charset="0"/>
              <a:buChar char="•"/>
            </a:pPr>
            <a:r>
              <a:rPr lang="en-US" sz="2800" dirty="0"/>
              <a:t>Finish (if applicable)</a:t>
            </a:r>
          </a:p>
          <a:p>
            <a:endParaRPr lang="en-US" dirty="0"/>
          </a:p>
        </p:txBody>
      </p:sp>
      <p:pic>
        <p:nvPicPr>
          <p:cNvPr id="14" name="Picture 13">
            <a:extLst>
              <a:ext uri="{FF2B5EF4-FFF2-40B4-BE49-F238E27FC236}">
                <a16:creationId xmlns:a16="http://schemas.microsoft.com/office/drawing/2014/main" id="{5BA574F6-61ED-4C6C-97DC-2280C9739D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50" y="1529964"/>
            <a:ext cx="2334634" cy="627433"/>
          </a:xfrm>
          <a:prstGeom prst="rect">
            <a:avLst/>
          </a:prstGeom>
        </p:spPr>
      </p:pic>
    </p:spTree>
    <p:extLst>
      <p:ext uri="{BB962C8B-B14F-4D97-AF65-F5344CB8AC3E}">
        <p14:creationId xmlns:p14="http://schemas.microsoft.com/office/powerpoint/2010/main" val="840071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Sanctuary Collection		</a:t>
            </a:r>
            <a:r>
              <a:rPr lang="en-US" sz="1600" u="sng" dirty="0">
                <a:solidFill>
                  <a:srgbClr val="FFFFFF"/>
                </a:solidFill>
                <a:hlinkClick r:id="rId2">
                  <a:extLst>
                    <a:ext uri="{A12FA001-AC4F-418D-AE19-62706E023703}">
                      <ahyp:hlinkClr xmlns:ahyp="http://schemas.microsoft.com/office/drawing/2018/hyperlinkcolor" val="tx"/>
                    </a:ext>
                  </a:extLst>
                </a:hlinkClick>
              </a:rPr>
              <a:t>https://www.mannington.com/Residential/Hardwood/Hand-Crafted/Sanctuary/SANC10DNE1</a:t>
            </a:r>
            <a:r>
              <a:rPr lang="en-US" sz="1600" dirty="0">
                <a:solidFill>
                  <a:srgbClr val="FFFFFF"/>
                </a:solidFill>
              </a:rPr>
              <a:t> </a:t>
            </a:r>
            <a:endParaRPr lang="en-US" sz="16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000" b="1" dirty="0">
                <a:solidFill>
                  <a:schemeClr val="bg1"/>
                </a:solidFill>
                <a:latin typeface="+mn-lt"/>
              </a:rPr>
              <a:t>Global IFS Magna-Lock Finish Selections – Mannington Engineered Hardwood</a:t>
            </a:r>
          </a:p>
        </p:txBody>
      </p:sp>
      <p:sp>
        <p:nvSpPr>
          <p:cNvPr id="15" name="TextBox 14">
            <a:extLst>
              <a:ext uri="{FF2B5EF4-FFF2-40B4-BE49-F238E27FC236}">
                <a16:creationId xmlns:a16="http://schemas.microsoft.com/office/drawing/2014/main" id="{C9FDF91B-97D2-4304-A07B-6700D8638B23}"/>
              </a:ext>
            </a:extLst>
          </p:cNvPr>
          <p:cNvSpPr txBox="1"/>
          <p:nvPr/>
        </p:nvSpPr>
        <p:spPr>
          <a:xfrm>
            <a:off x="389674" y="3454272"/>
            <a:ext cx="2501900" cy="461665"/>
          </a:xfrm>
          <a:prstGeom prst="rect">
            <a:avLst/>
          </a:prstGeom>
          <a:noFill/>
        </p:spPr>
        <p:txBody>
          <a:bodyPr wrap="square" rtlCol="0">
            <a:spAutoFit/>
          </a:bodyPr>
          <a:lstStyle/>
          <a:p>
            <a:pPr algn="ctr"/>
            <a:r>
              <a:rPr lang="en-US" sz="2400" dirty="0"/>
              <a:t>Moonlight</a:t>
            </a:r>
          </a:p>
        </p:txBody>
      </p:sp>
      <p:sp>
        <p:nvSpPr>
          <p:cNvPr id="16" name="TextBox 15">
            <a:extLst>
              <a:ext uri="{FF2B5EF4-FFF2-40B4-BE49-F238E27FC236}">
                <a16:creationId xmlns:a16="http://schemas.microsoft.com/office/drawing/2014/main" id="{F423F13C-2E2A-4501-A3CA-16EDF8CC5377}"/>
              </a:ext>
            </a:extLst>
          </p:cNvPr>
          <p:cNvSpPr txBox="1"/>
          <p:nvPr/>
        </p:nvSpPr>
        <p:spPr>
          <a:xfrm>
            <a:off x="5597975" y="3480580"/>
            <a:ext cx="2501900" cy="461665"/>
          </a:xfrm>
          <a:prstGeom prst="rect">
            <a:avLst/>
          </a:prstGeom>
          <a:noFill/>
        </p:spPr>
        <p:txBody>
          <a:bodyPr wrap="square" rtlCol="0">
            <a:spAutoFit/>
          </a:bodyPr>
          <a:lstStyle/>
          <a:p>
            <a:pPr algn="ctr"/>
            <a:r>
              <a:rPr lang="en-US" sz="2400" dirty="0"/>
              <a:t>Treehouse</a:t>
            </a:r>
          </a:p>
        </p:txBody>
      </p:sp>
      <p:sp>
        <p:nvSpPr>
          <p:cNvPr id="17" name="TextBox 16">
            <a:extLst>
              <a:ext uri="{FF2B5EF4-FFF2-40B4-BE49-F238E27FC236}">
                <a16:creationId xmlns:a16="http://schemas.microsoft.com/office/drawing/2014/main" id="{FA430769-37A1-46A4-8B66-EA0B00C99F01}"/>
              </a:ext>
            </a:extLst>
          </p:cNvPr>
          <p:cNvSpPr txBox="1"/>
          <p:nvPr/>
        </p:nvSpPr>
        <p:spPr>
          <a:xfrm>
            <a:off x="3017232" y="3441444"/>
            <a:ext cx="2501900" cy="461665"/>
          </a:xfrm>
          <a:prstGeom prst="rect">
            <a:avLst/>
          </a:prstGeom>
          <a:noFill/>
        </p:spPr>
        <p:txBody>
          <a:bodyPr wrap="square" rtlCol="0">
            <a:spAutoFit/>
          </a:bodyPr>
          <a:lstStyle/>
          <a:p>
            <a:pPr algn="ctr"/>
            <a:r>
              <a:rPr lang="en-US" sz="2400" dirty="0"/>
              <a:t>Mountaintop</a:t>
            </a:r>
          </a:p>
        </p:txBody>
      </p:sp>
      <p:sp>
        <p:nvSpPr>
          <p:cNvPr id="6" name="TextBox 5">
            <a:extLst>
              <a:ext uri="{FF2B5EF4-FFF2-40B4-BE49-F238E27FC236}">
                <a16:creationId xmlns:a16="http://schemas.microsoft.com/office/drawing/2014/main" id="{F5ABBA5F-8822-FD8D-D921-3790C0EED510}"/>
              </a:ext>
            </a:extLst>
          </p:cNvPr>
          <p:cNvSpPr txBox="1"/>
          <p:nvPr/>
        </p:nvSpPr>
        <p:spPr>
          <a:xfrm>
            <a:off x="8304376" y="3584557"/>
            <a:ext cx="2501900" cy="461665"/>
          </a:xfrm>
          <a:prstGeom prst="rect">
            <a:avLst/>
          </a:prstGeom>
          <a:noFill/>
        </p:spPr>
        <p:txBody>
          <a:bodyPr wrap="square" rtlCol="0">
            <a:spAutoFit/>
          </a:bodyPr>
          <a:lstStyle/>
          <a:p>
            <a:pPr algn="ctr"/>
            <a:r>
              <a:rPr lang="en-US" sz="2400" dirty="0"/>
              <a:t>Wildflower</a:t>
            </a:r>
          </a:p>
        </p:txBody>
      </p:sp>
      <p:pic>
        <p:nvPicPr>
          <p:cNvPr id="8" name="Picture 7">
            <a:extLst>
              <a:ext uri="{FF2B5EF4-FFF2-40B4-BE49-F238E27FC236}">
                <a16:creationId xmlns:a16="http://schemas.microsoft.com/office/drawing/2014/main" id="{03A9D179-7F4C-71CB-2750-E6AEB03B02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259" y="1376552"/>
            <a:ext cx="2103120" cy="2103120"/>
          </a:xfrm>
          <a:prstGeom prst="rect">
            <a:avLst/>
          </a:prstGeom>
        </p:spPr>
      </p:pic>
      <p:pic>
        <p:nvPicPr>
          <p:cNvPr id="13" name="Picture 12">
            <a:extLst>
              <a:ext uri="{FF2B5EF4-FFF2-40B4-BE49-F238E27FC236}">
                <a16:creationId xmlns:a16="http://schemas.microsoft.com/office/drawing/2014/main" id="{320BFC68-9125-013D-84A5-16BF5DF542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83995" y="1376552"/>
            <a:ext cx="2109522" cy="2103120"/>
          </a:xfrm>
          <a:prstGeom prst="rect">
            <a:avLst/>
          </a:prstGeom>
        </p:spPr>
      </p:pic>
      <p:pic>
        <p:nvPicPr>
          <p:cNvPr id="20" name="Picture 19">
            <a:extLst>
              <a:ext uri="{FF2B5EF4-FFF2-40B4-BE49-F238E27FC236}">
                <a16:creationId xmlns:a16="http://schemas.microsoft.com/office/drawing/2014/main" id="{7D989AEE-3FA3-9B0D-C36D-EF475E2D0C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9985" y="1368151"/>
            <a:ext cx="2103120" cy="2103120"/>
          </a:xfrm>
          <a:prstGeom prst="rect">
            <a:avLst/>
          </a:prstGeom>
        </p:spPr>
      </p:pic>
      <p:pic>
        <p:nvPicPr>
          <p:cNvPr id="27" name="Picture 26">
            <a:extLst>
              <a:ext uri="{FF2B5EF4-FFF2-40B4-BE49-F238E27FC236}">
                <a16:creationId xmlns:a16="http://schemas.microsoft.com/office/drawing/2014/main" id="{630E8BDB-ED9C-B363-AB5B-A2A60F2C2A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57123" y="1376552"/>
            <a:ext cx="2106321" cy="2103120"/>
          </a:xfrm>
          <a:prstGeom prst="rect">
            <a:avLst/>
          </a:prstGeom>
        </p:spPr>
      </p:pic>
    </p:spTree>
    <p:extLst>
      <p:ext uri="{BB962C8B-B14F-4D97-AF65-F5344CB8AC3E}">
        <p14:creationId xmlns:p14="http://schemas.microsoft.com/office/powerpoint/2010/main" val="794322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Luxury Vinyl Tile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3" name="Picture 2">
            <a:extLst>
              <a:ext uri="{FF2B5EF4-FFF2-40B4-BE49-F238E27FC236}">
                <a16:creationId xmlns:a16="http://schemas.microsoft.com/office/drawing/2014/main" id="{8F86E321-27E1-4CA9-956C-4AB94FF79F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2512" y="2059619"/>
            <a:ext cx="5634249" cy="3746377"/>
          </a:xfrm>
          <a:prstGeom prst="rect">
            <a:avLst/>
          </a:prstGeom>
        </p:spPr>
      </p:pic>
      <p:pic>
        <p:nvPicPr>
          <p:cNvPr id="5" name="Picture 4">
            <a:extLst>
              <a:ext uri="{FF2B5EF4-FFF2-40B4-BE49-F238E27FC236}">
                <a16:creationId xmlns:a16="http://schemas.microsoft.com/office/drawing/2014/main" id="{64F744F7-E913-4C68-9AE1-819935BFDA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9016" y="2059619"/>
            <a:ext cx="5610472" cy="3746377"/>
          </a:xfrm>
          <a:prstGeom prst="rect">
            <a:avLst/>
          </a:prstGeom>
        </p:spPr>
      </p:pic>
      <p:pic>
        <p:nvPicPr>
          <p:cNvPr id="8" name="Picture 7">
            <a:extLst>
              <a:ext uri="{FF2B5EF4-FFF2-40B4-BE49-F238E27FC236}">
                <a16:creationId xmlns:a16="http://schemas.microsoft.com/office/drawing/2014/main" id="{100F96BB-84E6-4C87-AE95-544C18FE25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Tree>
    <p:extLst>
      <p:ext uri="{BB962C8B-B14F-4D97-AF65-F5344CB8AC3E}">
        <p14:creationId xmlns:p14="http://schemas.microsoft.com/office/powerpoint/2010/main" val="1033548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Luxury Vinyl Tile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100F96BB-84E6-4C87-AE95-544C18FE25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0" name="Picture 9">
            <a:extLst>
              <a:ext uri="{FF2B5EF4-FFF2-40B4-BE49-F238E27FC236}">
                <a16:creationId xmlns:a16="http://schemas.microsoft.com/office/drawing/2014/main" id="{2D8306BE-F4FB-0CF0-FD6F-681D4646B701}"/>
              </a:ext>
            </a:extLst>
          </p:cNvPr>
          <p:cNvPicPr>
            <a:picLocks noChangeAspect="1"/>
          </p:cNvPicPr>
          <p:nvPr/>
        </p:nvPicPr>
        <p:blipFill>
          <a:blip r:embed="rId4"/>
          <a:stretch>
            <a:fillRect/>
          </a:stretch>
        </p:blipFill>
        <p:spPr>
          <a:xfrm>
            <a:off x="1903229" y="1516061"/>
            <a:ext cx="7504539" cy="4693392"/>
          </a:xfrm>
          <a:prstGeom prst="rect">
            <a:avLst/>
          </a:prstGeom>
        </p:spPr>
      </p:pic>
    </p:spTree>
    <p:extLst>
      <p:ext uri="{BB962C8B-B14F-4D97-AF65-F5344CB8AC3E}">
        <p14:creationId xmlns:p14="http://schemas.microsoft.com/office/powerpoint/2010/main" val="392464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Mixed Monolith Collection/Edge	https://www.manningtoncommercial.com/products/hard-surface/amtico-signature/edge/</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pic>
        <p:nvPicPr>
          <p:cNvPr id="5" name="Picture 4" descr="Background pattern&#10;&#10;Description automatically generated">
            <a:extLst>
              <a:ext uri="{FF2B5EF4-FFF2-40B4-BE49-F238E27FC236}">
                <a16:creationId xmlns:a16="http://schemas.microsoft.com/office/drawing/2014/main" id="{8CED0386-6963-4CB9-BB03-B564D15CA0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890" y="1526519"/>
            <a:ext cx="2222500" cy="2222500"/>
          </a:xfrm>
          <a:prstGeom prst="rect">
            <a:avLst/>
          </a:prstGeom>
        </p:spPr>
      </p:pic>
      <p:sp>
        <p:nvSpPr>
          <p:cNvPr id="27" name="TextBox 26">
            <a:extLst>
              <a:ext uri="{FF2B5EF4-FFF2-40B4-BE49-F238E27FC236}">
                <a16:creationId xmlns:a16="http://schemas.microsoft.com/office/drawing/2014/main" id="{CAB95D4D-7A69-4E3C-8C71-687AAD0BCCEF}"/>
              </a:ext>
            </a:extLst>
          </p:cNvPr>
          <p:cNvSpPr txBox="1"/>
          <p:nvPr/>
        </p:nvSpPr>
        <p:spPr>
          <a:xfrm>
            <a:off x="197890" y="3749019"/>
            <a:ext cx="2222500" cy="374327"/>
          </a:xfrm>
          <a:prstGeom prst="rect">
            <a:avLst/>
          </a:prstGeom>
          <a:noFill/>
        </p:spPr>
        <p:txBody>
          <a:bodyPr wrap="square" rtlCol="0">
            <a:spAutoFit/>
          </a:bodyPr>
          <a:lstStyle/>
          <a:p>
            <a:pPr algn="ctr"/>
            <a:r>
              <a:rPr lang="en-US" dirty="0"/>
              <a:t>Balance</a:t>
            </a:r>
          </a:p>
        </p:txBody>
      </p:sp>
      <p:sp>
        <p:nvSpPr>
          <p:cNvPr id="33" name="TextBox 32">
            <a:extLst>
              <a:ext uri="{FF2B5EF4-FFF2-40B4-BE49-F238E27FC236}">
                <a16:creationId xmlns:a16="http://schemas.microsoft.com/office/drawing/2014/main" id="{62C77FA0-2A0C-4354-AA97-C1DEE0C77A5D}"/>
              </a:ext>
            </a:extLst>
          </p:cNvPr>
          <p:cNvSpPr txBox="1"/>
          <p:nvPr/>
        </p:nvSpPr>
        <p:spPr>
          <a:xfrm>
            <a:off x="2591320" y="3729474"/>
            <a:ext cx="2222500" cy="374327"/>
          </a:xfrm>
          <a:prstGeom prst="rect">
            <a:avLst/>
          </a:prstGeom>
          <a:noFill/>
        </p:spPr>
        <p:txBody>
          <a:bodyPr wrap="square" rtlCol="0">
            <a:spAutoFit/>
          </a:bodyPr>
          <a:lstStyle/>
          <a:p>
            <a:pPr algn="ctr"/>
            <a:r>
              <a:rPr lang="en-US" dirty="0"/>
              <a:t>Clarity</a:t>
            </a:r>
          </a:p>
        </p:txBody>
      </p:sp>
      <p:sp>
        <p:nvSpPr>
          <p:cNvPr id="34" name="TextBox 33">
            <a:extLst>
              <a:ext uri="{FF2B5EF4-FFF2-40B4-BE49-F238E27FC236}">
                <a16:creationId xmlns:a16="http://schemas.microsoft.com/office/drawing/2014/main" id="{58062AB7-B682-4612-813A-662FBD75878F}"/>
              </a:ext>
            </a:extLst>
          </p:cNvPr>
          <p:cNvSpPr txBox="1"/>
          <p:nvPr/>
        </p:nvSpPr>
        <p:spPr>
          <a:xfrm>
            <a:off x="4984750" y="3729473"/>
            <a:ext cx="2222500" cy="369332"/>
          </a:xfrm>
          <a:prstGeom prst="rect">
            <a:avLst/>
          </a:prstGeom>
          <a:noFill/>
        </p:spPr>
        <p:txBody>
          <a:bodyPr wrap="square" rtlCol="0">
            <a:spAutoFit/>
          </a:bodyPr>
          <a:lstStyle/>
          <a:p>
            <a:pPr algn="ctr"/>
            <a:r>
              <a:rPr lang="en-US" dirty="0"/>
              <a:t>Composition</a:t>
            </a:r>
          </a:p>
        </p:txBody>
      </p:sp>
      <p:sp>
        <p:nvSpPr>
          <p:cNvPr id="35" name="TextBox 34">
            <a:extLst>
              <a:ext uri="{FF2B5EF4-FFF2-40B4-BE49-F238E27FC236}">
                <a16:creationId xmlns:a16="http://schemas.microsoft.com/office/drawing/2014/main" id="{C43DED36-9199-4A8C-BEB2-0791BD4680C7}"/>
              </a:ext>
            </a:extLst>
          </p:cNvPr>
          <p:cNvSpPr txBox="1"/>
          <p:nvPr/>
        </p:nvSpPr>
        <p:spPr>
          <a:xfrm>
            <a:off x="7378180" y="3729473"/>
            <a:ext cx="2222500" cy="374327"/>
          </a:xfrm>
          <a:prstGeom prst="rect">
            <a:avLst/>
          </a:prstGeom>
          <a:noFill/>
        </p:spPr>
        <p:txBody>
          <a:bodyPr wrap="square" rtlCol="0">
            <a:spAutoFit/>
          </a:bodyPr>
          <a:lstStyle/>
          <a:p>
            <a:pPr algn="ctr"/>
            <a:r>
              <a:rPr lang="en-US" dirty="0"/>
              <a:t>Contour</a:t>
            </a:r>
          </a:p>
        </p:txBody>
      </p:sp>
      <p:sp>
        <p:nvSpPr>
          <p:cNvPr id="36" name="TextBox 35">
            <a:extLst>
              <a:ext uri="{FF2B5EF4-FFF2-40B4-BE49-F238E27FC236}">
                <a16:creationId xmlns:a16="http://schemas.microsoft.com/office/drawing/2014/main" id="{D38338FD-9DA9-4FF2-A29A-9BA24D927D7E}"/>
              </a:ext>
            </a:extLst>
          </p:cNvPr>
          <p:cNvSpPr txBox="1"/>
          <p:nvPr/>
        </p:nvSpPr>
        <p:spPr>
          <a:xfrm>
            <a:off x="9771610" y="3729472"/>
            <a:ext cx="2222500" cy="374327"/>
          </a:xfrm>
          <a:prstGeom prst="rect">
            <a:avLst/>
          </a:prstGeom>
          <a:noFill/>
        </p:spPr>
        <p:txBody>
          <a:bodyPr wrap="square" rtlCol="0">
            <a:spAutoFit/>
          </a:bodyPr>
          <a:lstStyle/>
          <a:p>
            <a:pPr algn="ctr"/>
            <a:r>
              <a:rPr lang="en-US" dirty="0"/>
              <a:t>Foundation</a:t>
            </a:r>
          </a:p>
        </p:txBody>
      </p:sp>
      <p:sp>
        <p:nvSpPr>
          <p:cNvPr id="37" name="TextBox 36">
            <a:extLst>
              <a:ext uri="{FF2B5EF4-FFF2-40B4-BE49-F238E27FC236}">
                <a16:creationId xmlns:a16="http://schemas.microsoft.com/office/drawing/2014/main" id="{E99F7713-1AB9-4E11-8CD7-CD53F9FAFB2D}"/>
              </a:ext>
            </a:extLst>
          </p:cNvPr>
          <p:cNvSpPr txBox="1"/>
          <p:nvPr/>
        </p:nvSpPr>
        <p:spPr>
          <a:xfrm>
            <a:off x="197890" y="6359192"/>
            <a:ext cx="2222500" cy="374327"/>
          </a:xfrm>
          <a:prstGeom prst="rect">
            <a:avLst/>
          </a:prstGeom>
          <a:noFill/>
        </p:spPr>
        <p:txBody>
          <a:bodyPr wrap="square" rtlCol="0">
            <a:spAutoFit/>
          </a:bodyPr>
          <a:lstStyle/>
          <a:p>
            <a:pPr algn="ctr"/>
            <a:r>
              <a:rPr lang="en-US" dirty="0"/>
              <a:t>Gravity</a:t>
            </a:r>
          </a:p>
        </p:txBody>
      </p:sp>
      <p:sp>
        <p:nvSpPr>
          <p:cNvPr id="38" name="TextBox 37">
            <a:extLst>
              <a:ext uri="{FF2B5EF4-FFF2-40B4-BE49-F238E27FC236}">
                <a16:creationId xmlns:a16="http://schemas.microsoft.com/office/drawing/2014/main" id="{5F7A3357-1B14-4A45-9B6C-973742960325}"/>
              </a:ext>
            </a:extLst>
          </p:cNvPr>
          <p:cNvSpPr txBox="1"/>
          <p:nvPr/>
        </p:nvSpPr>
        <p:spPr>
          <a:xfrm>
            <a:off x="9771610" y="6358374"/>
            <a:ext cx="2222500" cy="374327"/>
          </a:xfrm>
          <a:prstGeom prst="rect">
            <a:avLst/>
          </a:prstGeom>
          <a:noFill/>
        </p:spPr>
        <p:txBody>
          <a:bodyPr wrap="square" rtlCol="0">
            <a:spAutoFit/>
          </a:bodyPr>
          <a:lstStyle/>
          <a:p>
            <a:pPr algn="ctr"/>
            <a:r>
              <a:rPr lang="en-US" dirty="0"/>
              <a:t>Repose</a:t>
            </a:r>
          </a:p>
        </p:txBody>
      </p:sp>
      <p:sp>
        <p:nvSpPr>
          <p:cNvPr id="39" name="TextBox 38">
            <a:extLst>
              <a:ext uri="{FF2B5EF4-FFF2-40B4-BE49-F238E27FC236}">
                <a16:creationId xmlns:a16="http://schemas.microsoft.com/office/drawing/2014/main" id="{B67EED93-E8E7-44ED-914E-EDBC18BB28D0}"/>
              </a:ext>
            </a:extLst>
          </p:cNvPr>
          <p:cNvSpPr txBox="1"/>
          <p:nvPr/>
        </p:nvSpPr>
        <p:spPr>
          <a:xfrm>
            <a:off x="7337370" y="6345846"/>
            <a:ext cx="2222500" cy="374327"/>
          </a:xfrm>
          <a:prstGeom prst="rect">
            <a:avLst/>
          </a:prstGeom>
          <a:noFill/>
        </p:spPr>
        <p:txBody>
          <a:bodyPr wrap="square" rtlCol="0">
            <a:spAutoFit/>
          </a:bodyPr>
          <a:lstStyle/>
          <a:p>
            <a:pPr algn="ctr"/>
            <a:r>
              <a:rPr lang="en-US" dirty="0"/>
              <a:t>Light</a:t>
            </a:r>
          </a:p>
        </p:txBody>
      </p:sp>
      <p:sp>
        <p:nvSpPr>
          <p:cNvPr id="40" name="TextBox 39">
            <a:extLst>
              <a:ext uri="{FF2B5EF4-FFF2-40B4-BE49-F238E27FC236}">
                <a16:creationId xmlns:a16="http://schemas.microsoft.com/office/drawing/2014/main" id="{2DC77ADB-852C-4254-B890-022B776523EC}"/>
              </a:ext>
            </a:extLst>
          </p:cNvPr>
          <p:cNvSpPr txBox="1"/>
          <p:nvPr/>
        </p:nvSpPr>
        <p:spPr>
          <a:xfrm>
            <a:off x="4984750" y="6359192"/>
            <a:ext cx="2222500" cy="374327"/>
          </a:xfrm>
          <a:prstGeom prst="rect">
            <a:avLst/>
          </a:prstGeom>
          <a:noFill/>
        </p:spPr>
        <p:txBody>
          <a:bodyPr wrap="square" rtlCol="0">
            <a:spAutoFit/>
          </a:bodyPr>
          <a:lstStyle/>
          <a:p>
            <a:pPr algn="ctr"/>
            <a:r>
              <a:rPr lang="en-US" dirty="0"/>
              <a:t>Intent</a:t>
            </a:r>
          </a:p>
        </p:txBody>
      </p:sp>
      <p:sp>
        <p:nvSpPr>
          <p:cNvPr id="41" name="TextBox 40">
            <a:extLst>
              <a:ext uri="{FF2B5EF4-FFF2-40B4-BE49-F238E27FC236}">
                <a16:creationId xmlns:a16="http://schemas.microsoft.com/office/drawing/2014/main" id="{8895323F-5F66-4180-9F29-5A7C5485AFFB}"/>
              </a:ext>
            </a:extLst>
          </p:cNvPr>
          <p:cNvSpPr txBox="1"/>
          <p:nvPr/>
        </p:nvSpPr>
        <p:spPr>
          <a:xfrm>
            <a:off x="2556135" y="6384592"/>
            <a:ext cx="2222500" cy="374327"/>
          </a:xfrm>
          <a:prstGeom prst="rect">
            <a:avLst/>
          </a:prstGeom>
          <a:noFill/>
        </p:spPr>
        <p:txBody>
          <a:bodyPr wrap="square" rtlCol="0">
            <a:spAutoFit/>
          </a:bodyPr>
          <a:lstStyle/>
          <a:p>
            <a:pPr algn="ctr"/>
            <a:r>
              <a:rPr lang="en-US" dirty="0"/>
              <a:t>Honest</a:t>
            </a:r>
          </a:p>
        </p:txBody>
      </p:sp>
      <p:pic>
        <p:nvPicPr>
          <p:cNvPr id="43" name="Picture 42" descr="A picture containing floor&#10;&#10;Description automatically generated">
            <a:extLst>
              <a:ext uri="{FF2B5EF4-FFF2-40B4-BE49-F238E27FC236}">
                <a16:creationId xmlns:a16="http://schemas.microsoft.com/office/drawing/2014/main" id="{DC7E86F2-E21D-4B0A-A08D-3D8EA649F3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1093" y="1526518"/>
            <a:ext cx="2202953" cy="2202953"/>
          </a:xfrm>
          <a:prstGeom prst="rect">
            <a:avLst/>
          </a:prstGeom>
        </p:spPr>
      </p:pic>
      <p:pic>
        <p:nvPicPr>
          <p:cNvPr id="45" name="Picture 44">
            <a:extLst>
              <a:ext uri="{FF2B5EF4-FFF2-40B4-BE49-F238E27FC236}">
                <a16:creationId xmlns:a16="http://schemas.microsoft.com/office/drawing/2014/main" id="{C59ACA77-A9EA-476D-A902-140D5DF0F5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4749" y="1506972"/>
            <a:ext cx="2222500" cy="2222500"/>
          </a:xfrm>
          <a:prstGeom prst="rect">
            <a:avLst/>
          </a:prstGeom>
        </p:spPr>
      </p:pic>
      <p:pic>
        <p:nvPicPr>
          <p:cNvPr id="47" name="Picture 46" descr="A picture containing text, floor&#10;&#10;Description automatically generated">
            <a:extLst>
              <a:ext uri="{FF2B5EF4-FFF2-40B4-BE49-F238E27FC236}">
                <a16:creationId xmlns:a16="http://schemas.microsoft.com/office/drawing/2014/main" id="{A38E2B22-F6F0-4CF2-A30C-F7FFBDCFD8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7952" y="1523591"/>
            <a:ext cx="2202953" cy="2202953"/>
          </a:xfrm>
          <a:prstGeom prst="rect">
            <a:avLst/>
          </a:prstGeom>
        </p:spPr>
      </p:pic>
      <p:pic>
        <p:nvPicPr>
          <p:cNvPr id="49" name="Picture 48" descr="A picture containing floor&#10;&#10;Description automatically generated">
            <a:extLst>
              <a:ext uri="{FF2B5EF4-FFF2-40B4-BE49-F238E27FC236}">
                <a16:creationId xmlns:a16="http://schemas.microsoft.com/office/drawing/2014/main" id="{5CC8E040-19F0-4137-8D31-1D62F8E763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890" y="4098805"/>
            <a:ext cx="2222500" cy="2222500"/>
          </a:xfrm>
          <a:prstGeom prst="rect">
            <a:avLst/>
          </a:prstGeom>
        </p:spPr>
      </p:pic>
      <p:pic>
        <p:nvPicPr>
          <p:cNvPr id="51" name="Picture 50">
            <a:extLst>
              <a:ext uri="{FF2B5EF4-FFF2-40B4-BE49-F238E27FC236}">
                <a16:creationId xmlns:a16="http://schemas.microsoft.com/office/drawing/2014/main" id="{90DCEA48-9890-4512-9A48-866273AD20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5042" y="4098806"/>
            <a:ext cx="2222500" cy="2222500"/>
          </a:xfrm>
          <a:prstGeom prst="rect">
            <a:avLst/>
          </a:prstGeom>
        </p:spPr>
      </p:pic>
      <p:pic>
        <p:nvPicPr>
          <p:cNvPr id="54" name="Picture 53">
            <a:extLst>
              <a:ext uri="{FF2B5EF4-FFF2-40B4-BE49-F238E27FC236}">
                <a16:creationId xmlns:a16="http://schemas.microsoft.com/office/drawing/2014/main" id="{4715C577-E061-4620-9B5E-ACB4B89763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58270" y="1522019"/>
            <a:ext cx="2222501" cy="2222501"/>
          </a:xfrm>
          <a:prstGeom prst="rect">
            <a:avLst/>
          </a:prstGeom>
        </p:spPr>
      </p:pic>
      <p:pic>
        <p:nvPicPr>
          <p:cNvPr id="56" name="Picture 55">
            <a:extLst>
              <a:ext uri="{FF2B5EF4-FFF2-40B4-BE49-F238E27FC236}">
                <a16:creationId xmlns:a16="http://schemas.microsoft.com/office/drawing/2014/main" id="{459205A9-AFC3-4A27-AE00-9C793BA779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32194" y="4089026"/>
            <a:ext cx="2232279" cy="2232279"/>
          </a:xfrm>
          <a:prstGeom prst="rect">
            <a:avLst/>
          </a:prstGeom>
        </p:spPr>
      </p:pic>
      <p:pic>
        <p:nvPicPr>
          <p:cNvPr id="58" name="Picture 57">
            <a:extLst>
              <a:ext uri="{FF2B5EF4-FFF2-40B4-BE49-F238E27FC236}">
                <a16:creationId xmlns:a16="http://schemas.microsoft.com/office/drawing/2014/main" id="{FAEAA950-D07D-4AD5-9FEF-1CA69FB622F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09125" y="4089026"/>
            <a:ext cx="2270166" cy="2270166"/>
          </a:xfrm>
          <a:prstGeom prst="rect">
            <a:avLst/>
          </a:prstGeom>
        </p:spPr>
      </p:pic>
      <p:pic>
        <p:nvPicPr>
          <p:cNvPr id="60" name="Picture 59" descr="A picture containing floor&#10;&#10;Description automatically generated">
            <a:extLst>
              <a:ext uri="{FF2B5EF4-FFF2-40B4-BE49-F238E27FC236}">
                <a16:creationId xmlns:a16="http://schemas.microsoft.com/office/drawing/2014/main" id="{6D4D66EF-3F4F-4973-A037-4AAC93C3C24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23944" y="4075680"/>
            <a:ext cx="2270166" cy="2270166"/>
          </a:xfrm>
          <a:prstGeom prst="rect">
            <a:avLst/>
          </a:prstGeom>
        </p:spPr>
      </p:pic>
    </p:spTree>
    <p:extLst>
      <p:ext uri="{BB962C8B-B14F-4D97-AF65-F5344CB8AC3E}">
        <p14:creationId xmlns:p14="http://schemas.microsoft.com/office/powerpoint/2010/main" val="3073859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Mixed Monolith </a:t>
            </a:r>
            <a:r>
              <a:rPr lang="en-US" sz="2000" b="1" dirty="0" err="1">
                <a:solidFill>
                  <a:schemeClr val="bg1"/>
                </a:solidFill>
              </a:rPr>
              <a:t>Colllection</a:t>
            </a:r>
            <a:r>
              <a:rPr lang="en-US" sz="2000" b="1" dirty="0">
                <a:solidFill>
                  <a:schemeClr val="bg1"/>
                </a:solidFill>
              </a:rPr>
              <a:t>/Poured      https://www.manningtoncommercial.com/products/hard-surface/amtico-signature/poured/</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sp>
        <p:nvSpPr>
          <p:cNvPr id="13" name="TextBox 12">
            <a:extLst>
              <a:ext uri="{FF2B5EF4-FFF2-40B4-BE49-F238E27FC236}">
                <a16:creationId xmlns:a16="http://schemas.microsoft.com/office/drawing/2014/main" id="{D21A1C6D-EB82-4A62-8615-3F768FC8AF1E}"/>
              </a:ext>
            </a:extLst>
          </p:cNvPr>
          <p:cNvSpPr txBox="1"/>
          <p:nvPr/>
        </p:nvSpPr>
        <p:spPr>
          <a:xfrm>
            <a:off x="795375" y="3454272"/>
            <a:ext cx="2501900" cy="461665"/>
          </a:xfrm>
          <a:prstGeom prst="rect">
            <a:avLst/>
          </a:prstGeom>
          <a:noFill/>
        </p:spPr>
        <p:txBody>
          <a:bodyPr wrap="square" rtlCol="0">
            <a:spAutoFit/>
          </a:bodyPr>
          <a:lstStyle/>
          <a:p>
            <a:pPr algn="ctr"/>
            <a:r>
              <a:rPr lang="en-US" sz="2400" dirty="0"/>
              <a:t>Composition</a:t>
            </a:r>
          </a:p>
        </p:txBody>
      </p:sp>
      <p:sp>
        <p:nvSpPr>
          <p:cNvPr id="14" name="TextBox 13">
            <a:extLst>
              <a:ext uri="{FF2B5EF4-FFF2-40B4-BE49-F238E27FC236}">
                <a16:creationId xmlns:a16="http://schemas.microsoft.com/office/drawing/2014/main" id="{EF5E42A4-E4C7-451A-98E0-FE2A3DFA07C4}"/>
              </a:ext>
            </a:extLst>
          </p:cNvPr>
          <p:cNvSpPr txBox="1"/>
          <p:nvPr/>
        </p:nvSpPr>
        <p:spPr>
          <a:xfrm>
            <a:off x="8857364" y="3454272"/>
            <a:ext cx="2501900" cy="461665"/>
          </a:xfrm>
          <a:prstGeom prst="rect">
            <a:avLst/>
          </a:prstGeom>
          <a:noFill/>
        </p:spPr>
        <p:txBody>
          <a:bodyPr wrap="square" rtlCol="0">
            <a:spAutoFit/>
          </a:bodyPr>
          <a:lstStyle/>
          <a:p>
            <a:pPr algn="ctr"/>
            <a:r>
              <a:rPr lang="en-US" sz="2400" dirty="0"/>
              <a:t>Foundation</a:t>
            </a:r>
          </a:p>
        </p:txBody>
      </p:sp>
      <p:sp>
        <p:nvSpPr>
          <p:cNvPr id="15" name="TextBox 14">
            <a:extLst>
              <a:ext uri="{FF2B5EF4-FFF2-40B4-BE49-F238E27FC236}">
                <a16:creationId xmlns:a16="http://schemas.microsoft.com/office/drawing/2014/main" id="{8539FB31-771C-4EFF-9275-724699FA1B9D}"/>
              </a:ext>
            </a:extLst>
          </p:cNvPr>
          <p:cNvSpPr txBox="1"/>
          <p:nvPr/>
        </p:nvSpPr>
        <p:spPr>
          <a:xfrm>
            <a:off x="4849777" y="3441444"/>
            <a:ext cx="2501900" cy="461665"/>
          </a:xfrm>
          <a:prstGeom prst="rect">
            <a:avLst/>
          </a:prstGeom>
          <a:noFill/>
        </p:spPr>
        <p:txBody>
          <a:bodyPr wrap="square" rtlCol="0">
            <a:spAutoFit/>
          </a:bodyPr>
          <a:lstStyle/>
          <a:p>
            <a:pPr algn="ctr"/>
            <a:r>
              <a:rPr lang="en-US" sz="2400" dirty="0"/>
              <a:t>Contour</a:t>
            </a:r>
          </a:p>
        </p:txBody>
      </p:sp>
      <p:sp>
        <p:nvSpPr>
          <p:cNvPr id="19" name="TextBox 18">
            <a:extLst>
              <a:ext uri="{FF2B5EF4-FFF2-40B4-BE49-F238E27FC236}">
                <a16:creationId xmlns:a16="http://schemas.microsoft.com/office/drawing/2014/main" id="{5FE9651E-0425-4D01-AAAE-D4C2C8E2E760}"/>
              </a:ext>
            </a:extLst>
          </p:cNvPr>
          <p:cNvSpPr txBox="1"/>
          <p:nvPr/>
        </p:nvSpPr>
        <p:spPr>
          <a:xfrm>
            <a:off x="8852636" y="6101590"/>
            <a:ext cx="2501900" cy="461665"/>
          </a:xfrm>
          <a:prstGeom prst="rect">
            <a:avLst/>
          </a:prstGeom>
          <a:noFill/>
        </p:spPr>
        <p:txBody>
          <a:bodyPr wrap="square" rtlCol="0">
            <a:spAutoFit/>
          </a:bodyPr>
          <a:lstStyle/>
          <a:p>
            <a:pPr algn="ctr"/>
            <a:r>
              <a:rPr lang="en-US" sz="2400" dirty="0"/>
              <a:t>Repose</a:t>
            </a:r>
          </a:p>
        </p:txBody>
      </p:sp>
      <p:sp>
        <p:nvSpPr>
          <p:cNvPr id="20" name="TextBox 19">
            <a:extLst>
              <a:ext uri="{FF2B5EF4-FFF2-40B4-BE49-F238E27FC236}">
                <a16:creationId xmlns:a16="http://schemas.microsoft.com/office/drawing/2014/main" id="{A151A3D8-80BD-49AA-A733-4BB1C63F22F9}"/>
              </a:ext>
            </a:extLst>
          </p:cNvPr>
          <p:cNvSpPr txBox="1"/>
          <p:nvPr/>
        </p:nvSpPr>
        <p:spPr>
          <a:xfrm>
            <a:off x="795375" y="6101591"/>
            <a:ext cx="2501900" cy="461665"/>
          </a:xfrm>
          <a:prstGeom prst="rect">
            <a:avLst/>
          </a:prstGeom>
          <a:noFill/>
        </p:spPr>
        <p:txBody>
          <a:bodyPr wrap="square" rtlCol="0">
            <a:spAutoFit/>
          </a:bodyPr>
          <a:lstStyle/>
          <a:p>
            <a:pPr algn="ctr"/>
            <a:r>
              <a:rPr lang="en-US" sz="2400" dirty="0"/>
              <a:t>Gravity</a:t>
            </a:r>
          </a:p>
        </p:txBody>
      </p:sp>
      <p:sp>
        <p:nvSpPr>
          <p:cNvPr id="21" name="TextBox 20">
            <a:extLst>
              <a:ext uri="{FF2B5EF4-FFF2-40B4-BE49-F238E27FC236}">
                <a16:creationId xmlns:a16="http://schemas.microsoft.com/office/drawing/2014/main" id="{4F7253C6-7EF5-444B-AB53-17CDE4DE039B}"/>
              </a:ext>
            </a:extLst>
          </p:cNvPr>
          <p:cNvSpPr txBox="1"/>
          <p:nvPr/>
        </p:nvSpPr>
        <p:spPr>
          <a:xfrm>
            <a:off x="4824006" y="6103750"/>
            <a:ext cx="2501900" cy="461665"/>
          </a:xfrm>
          <a:prstGeom prst="rect">
            <a:avLst/>
          </a:prstGeom>
          <a:noFill/>
        </p:spPr>
        <p:txBody>
          <a:bodyPr wrap="square" rtlCol="0">
            <a:spAutoFit/>
          </a:bodyPr>
          <a:lstStyle/>
          <a:p>
            <a:pPr algn="ctr"/>
            <a:r>
              <a:rPr lang="en-US" sz="2400" dirty="0"/>
              <a:t>Light</a:t>
            </a:r>
          </a:p>
        </p:txBody>
      </p:sp>
      <p:pic>
        <p:nvPicPr>
          <p:cNvPr id="5" name="Picture 4" descr="Background pattern&#10;&#10;Description automatically generated">
            <a:extLst>
              <a:ext uri="{FF2B5EF4-FFF2-40B4-BE49-F238E27FC236}">
                <a16:creationId xmlns:a16="http://schemas.microsoft.com/office/drawing/2014/main" id="{CA426F98-3DC6-4326-B6F0-FEA8F92D0D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575" y="1383083"/>
            <a:ext cx="2095500" cy="2095500"/>
          </a:xfrm>
          <a:prstGeom prst="rect">
            <a:avLst/>
          </a:prstGeom>
        </p:spPr>
      </p:pic>
      <p:pic>
        <p:nvPicPr>
          <p:cNvPr id="23" name="Picture 22" descr="Background pattern&#10;&#10;Description automatically generated">
            <a:extLst>
              <a:ext uri="{FF2B5EF4-FFF2-40B4-BE49-F238E27FC236}">
                <a16:creationId xmlns:a16="http://schemas.microsoft.com/office/drawing/2014/main" id="{2611291B-9BF9-49E0-9B53-3C3B44979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1435" y="1383083"/>
            <a:ext cx="2095501" cy="2095501"/>
          </a:xfrm>
          <a:prstGeom prst="rect">
            <a:avLst/>
          </a:prstGeom>
        </p:spPr>
      </p:pic>
      <p:pic>
        <p:nvPicPr>
          <p:cNvPr id="25" name="Picture 24" descr="Background pattern&#10;&#10;Description automatically generated">
            <a:extLst>
              <a:ext uri="{FF2B5EF4-FFF2-40B4-BE49-F238E27FC236}">
                <a16:creationId xmlns:a16="http://schemas.microsoft.com/office/drawing/2014/main" id="{AF1733BA-0815-4519-9043-8EFFD8CE91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538" y="3941337"/>
            <a:ext cx="2104537" cy="2104537"/>
          </a:xfrm>
          <a:prstGeom prst="rect">
            <a:avLst/>
          </a:prstGeom>
        </p:spPr>
      </p:pic>
      <p:pic>
        <p:nvPicPr>
          <p:cNvPr id="27" name="Picture 26" descr="Background pattern&#10;&#10;Description automatically generated">
            <a:extLst>
              <a:ext uri="{FF2B5EF4-FFF2-40B4-BE49-F238E27FC236}">
                <a16:creationId xmlns:a16="http://schemas.microsoft.com/office/drawing/2014/main" id="{AC3B515E-FF1E-4C68-9932-83DFA094C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5837" y="3941337"/>
            <a:ext cx="2095501" cy="2095501"/>
          </a:xfrm>
          <a:prstGeom prst="rect">
            <a:avLst/>
          </a:prstGeom>
        </p:spPr>
      </p:pic>
      <p:pic>
        <p:nvPicPr>
          <p:cNvPr id="29" name="Picture 28" descr="Background pattern&#10;&#10;Description automatically generated">
            <a:extLst>
              <a:ext uri="{FF2B5EF4-FFF2-40B4-BE49-F238E27FC236}">
                <a16:creationId xmlns:a16="http://schemas.microsoft.com/office/drawing/2014/main" id="{123DEB94-DC30-4E94-A58F-DB491F8BF1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55837" y="1383082"/>
            <a:ext cx="2095501" cy="2095501"/>
          </a:xfrm>
          <a:prstGeom prst="rect">
            <a:avLst/>
          </a:prstGeom>
        </p:spPr>
      </p:pic>
      <p:pic>
        <p:nvPicPr>
          <p:cNvPr id="31" name="Picture 30" descr="A picture containing outdoor&#10;&#10;Description automatically generated">
            <a:extLst>
              <a:ext uri="{FF2B5EF4-FFF2-40B4-BE49-F238E27FC236}">
                <a16:creationId xmlns:a16="http://schemas.microsoft.com/office/drawing/2014/main" id="{C60563D2-A743-44BD-80B9-5D5C171557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01435" y="4006089"/>
            <a:ext cx="2095501" cy="2095501"/>
          </a:xfrm>
          <a:prstGeom prst="rect">
            <a:avLst/>
          </a:prstGeom>
        </p:spPr>
      </p:pic>
    </p:spTree>
    <p:extLst>
      <p:ext uri="{BB962C8B-B14F-4D97-AF65-F5344CB8AC3E}">
        <p14:creationId xmlns:p14="http://schemas.microsoft.com/office/powerpoint/2010/main" val="2598971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Mixed Monolith Collection/Scored	https://www.manningtoncommercial.com/products/hard-surface/amtico-signature/scored/</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sp>
        <p:nvSpPr>
          <p:cNvPr id="11" name="TextBox 10">
            <a:extLst>
              <a:ext uri="{FF2B5EF4-FFF2-40B4-BE49-F238E27FC236}">
                <a16:creationId xmlns:a16="http://schemas.microsoft.com/office/drawing/2014/main" id="{2978D759-106F-4805-B8C1-882E388AA98F}"/>
              </a:ext>
            </a:extLst>
          </p:cNvPr>
          <p:cNvSpPr txBox="1"/>
          <p:nvPr/>
        </p:nvSpPr>
        <p:spPr>
          <a:xfrm>
            <a:off x="197890" y="3749019"/>
            <a:ext cx="2222500" cy="374327"/>
          </a:xfrm>
          <a:prstGeom prst="rect">
            <a:avLst/>
          </a:prstGeom>
          <a:noFill/>
        </p:spPr>
        <p:txBody>
          <a:bodyPr wrap="square" rtlCol="0">
            <a:spAutoFit/>
          </a:bodyPr>
          <a:lstStyle/>
          <a:p>
            <a:pPr algn="ctr"/>
            <a:r>
              <a:rPr lang="en-US" dirty="0"/>
              <a:t>Balance</a:t>
            </a:r>
          </a:p>
        </p:txBody>
      </p:sp>
      <p:sp>
        <p:nvSpPr>
          <p:cNvPr id="12" name="TextBox 11">
            <a:extLst>
              <a:ext uri="{FF2B5EF4-FFF2-40B4-BE49-F238E27FC236}">
                <a16:creationId xmlns:a16="http://schemas.microsoft.com/office/drawing/2014/main" id="{B758F526-2F3D-4FBD-83B7-D20882B3F3BA}"/>
              </a:ext>
            </a:extLst>
          </p:cNvPr>
          <p:cNvSpPr txBox="1"/>
          <p:nvPr/>
        </p:nvSpPr>
        <p:spPr>
          <a:xfrm>
            <a:off x="2591320" y="3729474"/>
            <a:ext cx="2222500" cy="374327"/>
          </a:xfrm>
          <a:prstGeom prst="rect">
            <a:avLst/>
          </a:prstGeom>
          <a:noFill/>
        </p:spPr>
        <p:txBody>
          <a:bodyPr wrap="square" rtlCol="0">
            <a:spAutoFit/>
          </a:bodyPr>
          <a:lstStyle/>
          <a:p>
            <a:pPr algn="ctr"/>
            <a:r>
              <a:rPr lang="en-US" dirty="0"/>
              <a:t>Clarity</a:t>
            </a:r>
          </a:p>
        </p:txBody>
      </p:sp>
      <p:sp>
        <p:nvSpPr>
          <p:cNvPr id="13" name="TextBox 12">
            <a:extLst>
              <a:ext uri="{FF2B5EF4-FFF2-40B4-BE49-F238E27FC236}">
                <a16:creationId xmlns:a16="http://schemas.microsoft.com/office/drawing/2014/main" id="{26B6649D-29A7-41EC-8ADE-C00564F91C98}"/>
              </a:ext>
            </a:extLst>
          </p:cNvPr>
          <p:cNvSpPr txBox="1"/>
          <p:nvPr/>
        </p:nvSpPr>
        <p:spPr>
          <a:xfrm>
            <a:off x="4984750" y="3729473"/>
            <a:ext cx="2222500" cy="369332"/>
          </a:xfrm>
          <a:prstGeom prst="rect">
            <a:avLst/>
          </a:prstGeom>
          <a:noFill/>
        </p:spPr>
        <p:txBody>
          <a:bodyPr wrap="square" rtlCol="0">
            <a:spAutoFit/>
          </a:bodyPr>
          <a:lstStyle/>
          <a:p>
            <a:pPr algn="ctr"/>
            <a:r>
              <a:rPr lang="en-US" dirty="0"/>
              <a:t>Composition</a:t>
            </a:r>
          </a:p>
        </p:txBody>
      </p:sp>
      <p:sp>
        <p:nvSpPr>
          <p:cNvPr id="14" name="TextBox 13">
            <a:extLst>
              <a:ext uri="{FF2B5EF4-FFF2-40B4-BE49-F238E27FC236}">
                <a16:creationId xmlns:a16="http://schemas.microsoft.com/office/drawing/2014/main" id="{30F19369-F45C-45C2-B1F9-F40E8EFBDE2D}"/>
              </a:ext>
            </a:extLst>
          </p:cNvPr>
          <p:cNvSpPr txBox="1"/>
          <p:nvPr/>
        </p:nvSpPr>
        <p:spPr>
          <a:xfrm>
            <a:off x="7378180" y="3729473"/>
            <a:ext cx="2222500" cy="374327"/>
          </a:xfrm>
          <a:prstGeom prst="rect">
            <a:avLst/>
          </a:prstGeom>
          <a:noFill/>
        </p:spPr>
        <p:txBody>
          <a:bodyPr wrap="square" rtlCol="0">
            <a:spAutoFit/>
          </a:bodyPr>
          <a:lstStyle/>
          <a:p>
            <a:pPr algn="ctr"/>
            <a:r>
              <a:rPr lang="en-US" dirty="0"/>
              <a:t>Contour</a:t>
            </a:r>
          </a:p>
        </p:txBody>
      </p:sp>
      <p:sp>
        <p:nvSpPr>
          <p:cNvPr id="15" name="TextBox 14">
            <a:extLst>
              <a:ext uri="{FF2B5EF4-FFF2-40B4-BE49-F238E27FC236}">
                <a16:creationId xmlns:a16="http://schemas.microsoft.com/office/drawing/2014/main" id="{343B27DC-7A9F-41AE-B24F-CD78D5DA8F09}"/>
              </a:ext>
            </a:extLst>
          </p:cNvPr>
          <p:cNvSpPr txBox="1"/>
          <p:nvPr/>
        </p:nvSpPr>
        <p:spPr>
          <a:xfrm>
            <a:off x="9771610" y="3729472"/>
            <a:ext cx="2222500" cy="374327"/>
          </a:xfrm>
          <a:prstGeom prst="rect">
            <a:avLst/>
          </a:prstGeom>
          <a:noFill/>
        </p:spPr>
        <p:txBody>
          <a:bodyPr wrap="square" rtlCol="0">
            <a:spAutoFit/>
          </a:bodyPr>
          <a:lstStyle/>
          <a:p>
            <a:pPr algn="ctr"/>
            <a:r>
              <a:rPr lang="en-US" dirty="0"/>
              <a:t>Foundation</a:t>
            </a:r>
          </a:p>
        </p:txBody>
      </p:sp>
      <p:sp>
        <p:nvSpPr>
          <p:cNvPr id="16" name="TextBox 15">
            <a:extLst>
              <a:ext uri="{FF2B5EF4-FFF2-40B4-BE49-F238E27FC236}">
                <a16:creationId xmlns:a16="http://schemas.microsoft.com/office/drawing/2014/main" id="{30DBF23A-E4D2-4AC4-AEDD-3A075DF53145}"/>
              </a:ext>
            </a:extLst>
          </p:cNvPr>
          <p:cNvSpPr txBox="1"/>
          <p:nvPr/>
        </p:nvSpPr>
        <p:spPr>
          <a:xfrm>
            <a:off x="197890" y="6359192"/>
            <a:ext cx="2222500" cy="374327"/>
          </a:xfrm>
          <a:prstGeom prst="rect">
            <a:avLst/>
          </a:prstGeom>
          <a:noFill/>
        </p:spPr>
        <p:txBody>
          <a:bodyPr wrap="square" rtlCol="0">
            <a:spAutoFit/>
          </a:bodyPr>
          <a:lstStyle/>
          <a:p>
            <a:pPr algn="ctr"/>
            <a:r>
              <a:rPr lang="en-US" dirty="0"/>
              <a:t>Gravity</a:t>
            </a:r>
          </a:p>
        </p:txBody>
      </p:sp>
      <p:sp>
        <p:nvSpPr>
          <p:cNvPr id="18" name="TextBox 17">
            <a:extLst>
              <a:ext uri="{FF2B5EF4-FFF2-40B4-BE49-F238E27FC236}">
                <a16:creationId xmlns:a16="http://schemas.microsoft.com/office/drawing/2014/main" id="{DE8584F0-18DD-466A-88C9-16F0A9E3FF40}"/>
              </a:ext>
            </a:extLst>
          </p:cNvPr>
          <p:cNvSpPr txBox="1"/>
          <p:nvPr/>
        </p:nvSpPr>
        <p:spPr>
          <a:xfrm>
            <a:off x="7337370" y="6345846"/>
            <a:ext cx="2222500" cy="374327"/>
          </a:xfrm>
          <a:prstGeom prst="rect">
            <a:avLst/>
          </a:prstGeom>
          <a:noFill/>
        </p:spPr>
        <p:txBody>
          <a:bodyPr wrap="square" rtlCol="0">
            <a:spAutoFit/>
          </a:bodyPr>
          <a:lstStyle/>
          <a:p>
            <a:pPr algn="ctr"/>
            <a:r>
              <a:rPr lang="en-US" dirty="0"/>
              <a:t>Light</a:t>
            </a:r>
          </a:p>
        </p:txBody>
      </p:sp>
      <p:sp>
        <p:nvSpPr>
          <p:cNvPr id="19" name="TextBox 18">
            <a:extLst>
              <a:ext uri="{FF2B5EF4-FFF2-40B4-BE49-F238E27FC236}">
                <a16:creationId xmlns:a16="http://schemas.microsoft.com/office/drawing/2014/main" id="{18E40F2A-154D-46D5-B1D9-CBD6A3139889}"/>
              </a:ext>
            </a:extLst>
          </p:cNvPr>
          <p:cNvSpPr txBox="1"/>
          <p:nvPr/>
        </p:nvSpPr>
        <p:spPr>
          <a:xfrm>
            <a:off x="4984750" y="6359192"/>
            <a:ext cx="2222500" cy="374327"/>
          </a:xfrm>
          <a:prstGeom prst="rect">
            <a:avLst/>
          </a:prstGeom>
          <a:noFill/>
        </p:spPr>
        <p:txBody>
          <a:bodyPr wrap="square" rtlCol="0">
            <a:spAutoFit/>
          </a:bodyPr>
          <a:lstStyle/>
          <a:p>
            <a:pPr algn="ctr"/>
            <a:r>
              <a:rPr lang="en-US" dirty="0"/>
              <a:t>Intent</a:t>
            </a:r>
          </a:p>
        </p:txBody>
      </p:sp>
      <p:sp>
        <p:nvSpPr>
          <p:cNvPr id="20" name="TextBox 19">
            <a:extLst>
              <a:ext uri="{FF2B5EF4-FFF2-40B4-BE49-F238E27FC236}">
                <a16:creationId xmlns:a16="http://schemas.microsoft.com/office/drawing/2014/main" id="{483B2D6F-96D7-4638-BFED-6DB2CC09E269}"/>
              </a:ext>
            </a:extLst>
          </p:cNvPr>
          <p:cNvSpPr txBox="1"/>
          <p:nvPr/>
        </p:nvSpPr>
        <p:spPr>
          <a:xfrm>
            <a:off x="2556135" y="6384592"/>
            <a:ext cx="2222500" cy="374327"/>
          </a:xfrm>
          <a:prstGeom prst="rect">
            <a:avLst/>
          </a:prstGeom>
          <a:noFill/>
        </p:spPr>
        <p:txBody>
          <a:bodyPr wrap="square" rtlCol="0">
            <a:spAutoFit/>
          </a:bodyPr>
          <a:lstStyle/>
          <a:p>
            <a:pPr algn="ctr"/>
            <a:r>
              <a:rPr lang="en-US" dirty="0"/>
              <a:t>Honest</a:t>
            </a:r>
          </a:p>
        </p:txBody>
      </p:sp>
      <p:sp>
        <p:nvSpPr>
          <p:cNvPr id="30" name="TextBox 29">
            <a:extLst>
              <a:ext uri="{FF2B5EF4-FFF2-40B4-BE49-F238E27FC236}">
                <a16:creationId xmlns:a16="http://schemas.microsoft.com/office/drawing/2014/main" id="{D37FFEF2-DE5F-418C-BC38-8F142D8D5474}"/>
              </a:ext>
            </a:extLst>
          </p:cNvPr>
          <p:cNvSpPr txBox="1"/>
          <p:nvPr/>
        </p:nvSpPr>
        <p:spPr>
          <a:xfrm>
            <a:off x="9771610" y="6358374"/>
            <a:ext cx="2222500" cy="374327"/>
          </a:xfrm>
          <a:prstGeom prst="rect">
            <a:avLst/>
          </a:prstGeom>
          <a:noFill/>
        </p:spPr>
        <p:txBody>
          <a:bodyPr wrap="square" rtlCol="0">
            <a:spAutoFit/>
          </a:bodyPr>
          <a:lstStyle/>
          <a:p>
            <a:pPr algn="ctr"/>
            <a:r>
              <a:rPr lang="en-US" dirty="0"/>
              <a:t>Repose</a:t>
            </a:r>
          </a:p>
        </p:txBody>
      </p:sp>
      <p:pic>
        <p:nvPicPr>
          <p:cNvPr id="5" name="Picture 4" descr="A picture containing floor&#10;&#10;Description automatically generated">
            <a:extLst>
              <a:ext uri="{FF2B5EF4-FFF2-40B4-BE49-F238E27FC236}">
                <a16:creationId xmlns:a16="http://schemas.microsoft.com/office/drawing/2014/main" id="{7B2D66DE-0500-4EA4-8766-76A91C7847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44" y="1506973"/>
            <a:ext cx="2222500" cy="2222500"/>
          </a:xfrm>
          <a:prstGeom prst="rect">
            <a:avLst/>
          </a:prstGeom>
        </p:spPr>
      </p:pic>
      <p:pic>
        <p:nvPicPr>
          <p:cNvPr id="32" name="Picture 31" descr="A picture containing floor&#10;&#10;Description automatically generated">
            <a:extLst>
              <a:ext uri="{FF2B5EF4-FFF2-40B4-BE49-F238E27FC236}">
                <a16:creationId xmlns:a16="http://schemas.microsoft.com/office/drawing/2014/main" id="{9C2E4802-F641-4796-B0F7-9EE527BD9B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0825" y="1506972"/>
            <a:ext cx="2207453" cy="2207453"/>
          </a:xfrm>
          <a:prstGeom prst="rect">
            <a:avLst/>
          </a:prstGeom>
        </p:spPr>
      </p:pic>
      <p:pic>
        <p:nvPicPr>
          <p:cNvPr id="34" name="Picture 33" descr="Background pattern&#10;&#10;Description automatically generated">
            <a:extLst>
              <a:ext uri="{FF2B5EF4-FFF2-40B4-BE49-F238E27FC236}">
                <a16:creationId xmlns:a16="http://schemas.microsoft.com/office/drawing/2014/main" id="{A3B3B172-1F6F-4540-9AB2-157F3AF234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3759" y="1504851"/>
            <a:ext cx="2199796" cy="2199796"/>
          </a:xfrm>
          <a:prstGeom prst="rect">
            <a:avLst/>
          </a:prstGeom>
        </p:spPr>
      </p:pic>
      <p:pic>
        <p:nvPicPr>
          <p:cNvPr id="36" name="Picture 35" descr="Background pattern&#10;&#10;Description automatically generated">
            <a:extLst>
              <a:ext uri="{FF2B5EF4-FFF2-40B4-BE49-F238E27FC236}">
                <a16:creationId xmlns:a16="http://schemas.microsoft.com/office/drawing/2014/main" id="{EF0B768B-92B0-4FA9-B70A-157D45C6ED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9036" y="1504850"/>
            <a:ext cx="2199797" cy="2199797"/>
          </a:xfrm>
          <a:prstGeom prst="rect">
            <a:avLst/>
          </a:prstGeom>
        </p:spPr>
      </p:pic>
      <p:pic>
        <p:nvPicPr>
          <p:cNvPr id="38" name="Picture 37">
            <a:extLst>
              <a:ext uri="{FF2B5EF4-FFF2-40B4-BE49-F238E27FC236}">
                <a16:creationId xmlns:a16="http://schemas.microsoft.com/office/drawing/2014/main" id="{AE1ECB3F-22A0-4EC7-A692-F1C43D25ABF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94313" y="1497713"/>
            <a:ext cx="2199797" cy="2199797"/>
          </a:xfrm>
          <a:prstGeom prst="rect">
            <a:avLst/>
          </a:prstGeom>
        </p:spPr>
      </p:pic>
      <p:pic>
        <p:nvPicPr>
          <p:cNvPr id="40" name="Picture 39" descr="Background pattern&#10;&#10;Description automatically generated">
            <a:extLst>
              <a:ext uri="{FF2B5EF4-FFF2-40B4-BE49-F238E27FC236}">
                <a16:creationId xmlns:a16="http://schemas.microsoft.com/office/drawing/2014/main" id="{31077AD9-C493-4002-B9A8-5E19EE5A1C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44" y="4075680"/>
            <a:ext cx="2220797" cy="2220797"/>
          </a:xfrm>
          <a:prstGeom prst="rect">
            <a:avLst/>
          </a:prstGeom>
        </p:spPr>
      </p:pic>
      <p:pic>
        <p:nvPicPr>
          <p:cNvPr id="42" name="Picture 41">
            <a:extLst>
              <a:ext uri="{FF2B5EF4-FFF2-40B4-BE49-F238E27FC236}">
                <a16:creationId xmlns:a16="http://schemas.microsoft.com/office/drawing/2014/main" id="{FEC59695-8CA9-4919-B9BD-0876B773DD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79331" y="4075679"/>
            <a:ext cx="2220798" cy="2220798"/>
          </a:xfrm>
          <a:prstGeom prst="rect">
            <a:avLst/>
          </a:prstGeom>
        </p:spPr>
      </p:pic>
      <p:pic>
        <p:nvPicPr>
          <p:cNvPr id="44" name="Picture 43" descr="Background pattern&#10;&#10;Description automatically generated">
            <a:extLst>
              <a:ext uri="{FF2B5EF4-FFF2-40B4-BE49-F238E27FC236}">
                <a16:creationId xmlns:a16="http://schemas.microsoft.com/office/drawing/2014/main" id="{FAFBC773-C2A1-4CE3-8E47-5735A65C13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75819" y="4076018"/>
            <a:ext cx="2220797" cy="2220797"/>
          </a:xfrm>
          <a:prstGeom prst="rect">
            <a:avLst/>
          </a:prstGeom>
        </p:spPr>
      </p:pic>
      <p:pic>
        <p:nvPicPr>
          <p:cNvPr id="46" name="Picture 45">
            <a:extLst>
              <a:ext uri="{FF2B5EF4-FFF2-40B4-BE49-F238E27FC236}">
                <a16:creationId xmlns:a16="http://schemas.microsoft.com/office/drawing/2014/main" id="{ADACED57-3183-4DA2-A64E-288A386B80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72306" y="4075679"/>
            <a:ext cx="2220797" cy="2220797"/>
          </a:xfrm>
          <a:prstGeom prst="rect">
            <a:avLst/>
          </a:prstGeom>
        </p:spPr>
      </p:pic>
      <p:pic>
        <p:nvPicPr>
          <p:cNvPr id="48" name="Picture 47" descr="Background pattern&#10;&#10;Description automatically generated">
            <a:extLst>
              <a:ext uri="{FF2B5EF4-FFF2-40B4-BE49-F238E27FC236}">
                <a16:creationId xmlns:a16="http://schemas.microsoft.com/office/drawing/2014/main" id="{3C2A2A6E-0440-4C22-B981-1444D90EF23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768794" y="4075679"/>
            <a:ext cx="2220797" cy="2220797"/>
          </a:xfrm>
          <a:prstGeom prst="rect">
            <a:avLst/>
          </a:prstGeom>
        </p:spPr>
      </p:pic>
    </p:spTree>
    <p:extLst>
      <p:ext uri="{BB962C8B-B14F-4D97-AF65-F5344CB8AC3E}">
        <p14:creationId xmlns:p14="http://schemas.microsoft.com/office/powerpoint/2010/main" val="405654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Access Collection/Abstract	https://www.manningtoncommercial.com/products/hard-surface/amtico-signature/access-abstract/</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54C0C7C6-731B-45C4-AC56-E795D165F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9" name="TextBox 18">
            <a:extLst>
              <a:ext uri="{FF2B5EF4-FFF2-40B4-BE49-F238E27FC236}">
                <a16:creationId xmlns:a16="http://schemas.microsoft.com/office/drawing/2014/main" id="{BD413281-5189-4310-923B-260F15F7927F}"/>
              </a:ext>
            </a:extLst>
          </p:cNvPr>
          <p:cNvSpPr txBox="1"/>
          <p:nvPr/>
        </p:nvSpPr>
        <p:spPr>
          <a:xfrm>
            <a:off x="652278" y="5292961"/>
            <a:ext cx="2740925" cy="461665"/>
          </a:xfrm>
          <a:prstGeom prst="rect">
            <a:avLst/>
          </a:prstGeom>
          <a:noFill/>
        </p:spPr>
        <p:txBody>
          <a:bodyPr wrap="square" rtlCol="0">
            <a:spAutoFit/>
          </a:bodyPr>
          <a:lstStyle/>
          <a:p>
            <a:pPr algn="ctr"/>
            <a:r>
              <a:rPr lang="en-US" sz="2400" dirty="0"/>
              <a:t>Linen Weave</a:t>
            </a:r>
          </a:p>
        </p:txBody>
      </p:sp>
      <p:sp>
        <p:nvSpPr>
          <p:cNvPr id="20" name="TextBox 19">
            <a:extLst>
              <a:ext uri="{FF2B5EF4-FFF2-40B4-BE49-F238E27FC236}">
                <a16:creationId xmlns:a16="http://schemas.microsoft.com/office/drawing/2014/main" id="{FD496469-33C7-4A73-9FE8-AECEB6A58CBA}"/>
              </a:ext>
            </a:extLst>
          </p:cNvPr>
          <p:cNvSpPr txBox="1"/>
          <p:nvPr/>
        </p:nvSpPr>
        <p:spPr>
          <a:xfrm>
            <a:off x="4845050" y="5292961"/>
            <a:ext cx="2501900" cy="461665"/>
          </a:xfrm>
          <a:prstGeom prst="rect">
            <a:avLst/>
          </a:prstGeom>
          <a:noFill/>
        </p:spPr>
        <p:txBody>
          <a:bodyPr wrap="square" rtlCol="0">
            <a:spAutoFit/>
          </a:bodyPr>
          <a:lstStyle/>
          <a:p>
            <a:pPr algn="ctr"/>
            <a:r>
              <a:rPr lang="en-US" sz="2400" dirty="0"/>
              <a:t>Urban Line Felt</a:t>
            </a:r>
          </a:p>
        </p:txBody>
      </p:sp>
      <p:sp>
        <p:nvSpPr>
          <p:cNvPr id="21" name="TextBox 20">
            <a:extLst>
              <a:ext uri="{FF2B5EF4-FFF2-40B4-BE49-F238E27FC236}">
                <a16:creationId xmlns:a16="http://schemas.microsoft.com/office/drawing/2014/main" id="{7A3900BB-EB17-4EB8-88EE-66D9E024A03D}"/>
              </a:ext>
            </a:extLst>
          </p:cNvPr>
          <p:cNvSpPr txBox="1"/>
          <p:nvPr/>
        </p:nvSpPr>
        <p:spPr>
          <a:xfrm>
            <a:off x="8798796" y="5291550"/>
            <a:ext cx="2501900" cy="461665"/>
          </a:xfrm>
          <a:prstGeom prst="rect">
            <a:avLst/>
          </a:prstGeom>
          <a:noFill/>
        </p:spPr>
        <p:txBody>
          <a:bodyPr wrap="square" rtlCol="0">
            <a:spAutoFit/>
          </a:bodyPr>
          <a:lstStyle/>
          <a:p>
            <a:pPr algn="ctr"/>
            <a:r>
              <a:rPr lang="en-US" sz="2400" dirty="0"/>
              <a:t>Equator Wave</a:t>
            </a:r>
          </a:p>
        </p:txBody>
      </p:sp>
      <p:pic>
        <p:nvPicPr>
          <p:cNvPr id="5" name="Picture 4" descr="A picture containing shower, tub, bath, bathtub&#10;&#10;Description automatically generated">
            <a:extLst>
              <a:ext uri="{FF2B5EF4-FFF2-40B4-BE49-F238E27FC236}">
                <a16:creationId xmlns:a16="http://schemas.microsoft.com/office/drawing/2014/main" id="{478DC04E-44DD-4BBC-867E-3BB64286D8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7503" y="1501149"/>
            <a:ext cx="3629502" cy="3629502"/>
          </a:xfrm>
          <a:prstGeom prst="rect">
            <a:avLst/>
          </a:prstGeom>
        </p:spPr>
      </p:pic>
      <p:pic>
        <p:nvPicPr>
          <p:cNvPr id="23" name="Picture 22" descr="A picture containing white&#10;&#10;Description automatically generated">
            <a:extLst>
              <a:ext uri="{FF2B5EF4-FFF2-40B4-BE49-F238E27FC236}">
                <a16:creationId xmlns:a16="http://schemas.microsoft.com/office/drawing/2014/main" id="{70BDDF48-0ECB-4B3C-A22A-A8D362CD0DD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89601" y="1501150"/>
            <a:ext cx="3612797" cy="3629502"/>
          </a:xfrm>
          <a:prstGeom prst="rect">
            <a:avLst/>
          </a:prstGeom>
        </p:spPr>
      </p:pic>
      <p:pic>
        <p:nvPicPr>
          <p:cNvPr id="25" name="Picture 24">
            <a:extLst>
              <a:ext uri="{FF2B5EF4-FFF2-40B4-BE49-F238E27FC236}">
                <a16:creationId xmlns:a16="http://schemas.microsoft.com/office/drawing/2014/main" id="{B7C42B3D-9341-47AC-8F28-81D6999620F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34994" y="1501149"/>
            <a:ext cx="3629502" cy="3629502"/>
          </a:xfrm>
          <a:prstGeom prst="rect">
            <a:avLst/>
          </a:prstGeom>
        </p:spPr>
      </p:pic>
    </p:spTree>
    <p:extLst>
      <p:ext uri="{BB962C8B-B14F-4D97-AF65-F5344CB8AC3E}">
        <p14:creationId xmlns:p14="http://schemas.microsoft.com/office/powerpoint/2010/main" val="3691096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Access Collection/Stone	https://www.manningtoncommercial.com/products/hard-surface/amtico-signature/access-stone/</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pic>
        <p:nvPicPr>
          <p:cNvPr id="5" name="Picture 4" descr="A picture containing outdoor, white, cloudy&#10;&#10;Description automatically generated">
            <a:extLst>
              <a:ext uri="{FF2B5EF4-FFF2-40B4-BE49-F238E27FC236}">
                <a16:creationId xmlns:a16="http://schemas.microsoft.com/office/drawing/2014/main" id="{22FCA8BD-A82A-413B-A435-4C461FA18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7138" y="1342366"/>
            <a:ext cx="2341880" cy="2341880"/>
          </a:xfrm>
          <a:prstGeom prst="rect">
            <a:avLst/>
          </a:prstGeom>
        </p:spPr>
      </p:pic>
      <p:sp>
        <p:nvSpPr>
          <p:cNvPr id="10" name="TextBox 9">
            <a:extLst>
              <a:ext uri="{FF2B5EF4-FFF2-40B4-BE49-F238E27FC236}">
                <a16:creationId xmlns:a16="http://schemas.microsoft.com/office/drawing/2014/main" id="{ACD529A1-0527-49AD-A175-2917865056D1}"/>
              </a:ext>
            </a:extLst>
          </p:cNvPr>
          <p:cNvSpPr txBox="1"/>
          <p:nvPr/>
        </p:nvSpPr>
        <p:spPr>
          <a:xfrm>
            <a:off x="1916828" y="3668235"/>
            <a:ext cx="2222500" cy="374327"/>
          </a:xfrm>
          <a:prstGeom prst="rect">
            <a:avLst/>
          </a:prstGeom>
          <a:noFill/>
        </p:spPr>
        <p:txBody>
          <a:bodyPr wrap="square" rtlCol="0">
            <a:spAutoFit/>
          </a:bodyPr>
          <a:lstStyle/>
          <a:p>
            <a:pPr algn="ctr"/>
            <a:r>
              <a:rPr lang="en-US" dirty="0"/>
              <a:t>Ceramic Light</a:t>
            </a:r>
          </a:p>
        </p:txBody>
      </p:sp>
      <p:pic>
        <p:nvPicPr>
          <p:cNvPr id="12" name="Picture 11" descr="A picture containing outdoor&#10;&#10;Description automatically generated">
            <a:extLst>
              <a:ext uri="{FF2B5EF4-FFF2-40B4-BE49-F238E27FC236}">
                <a16:creationId xmlns:a16="http://schemas.microsoft.com/office/drawing/2014/main" id="{7FAAF1AB-91E6-4151-AB27-E08C3469F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1138" y="1342366"/>
            <a:ext cx="2341880" cy="2341880"/>
          </a:xfrm>
          <a:prstGeom prst="rect">
            <a:avLst/>
          </a:prstGeom>
        </p:spPr>
      </p:pic>
      <p:sp>
        <p:nvSpPr>
          <p:cNvPr id="13" name="TextBox 12">
            <a:extLst>
              <a:ext uri="{FF2B5EF4-FFF2-40B4-BE49-F238E27FC236}">
                <a16:creationId xmlns:a16="http://schemas.microsoft.com/office/drawing/2014/main" id="{2E03AF59-74BF-4478-A32A-CD2DB917325F}"/>
              </a:ext>
            </a:extLst>
          </p:cNvPr>
          <p:cNvSpPr txBox="1"/>
          <p:nvPr/>
        </p:nvSpPr>
        <p:spPr>
          <a:xfrm>
            <a:off x="4594462" y="3654241"/>
            <a:ext cx="2222500" cy="374327"/>
          </a:xfrm>
          <a:prstGeom prst="rect">
            <a:avLst/>
          </a:prstGeom>
          <a:noFill/>
        </p:spPr>
        <p:txBody>
          <a:bodyPr wrap="square" rtlCol="0">
            <a:spAutoFit/>
          </a:bodyPr>
          <a:lstStyle/>
          <a:p>
            <a:pPr algn="ctr"/>
            <a:r>
              <a:rPr lang="en-US" dirty="0"/>
              <a:t>Ceramic Flint</a:t>
            </a:r>
          </a:p>
        </p:txBody>
      </p:sp>
      <p:pic>
        <p:nvPicPr>
          <p:cNvPr id="15" name="Picture 14">
            <a:extLst>
              <a:ext uri="{FF2B5EF4-FFF2-40B4-BE49-F238E27FC236}">
                <a16:creationId xmlns:a16="http://schemas.microsoft.com/office/drawing/2014/main" id="{AA2402D9-886B-4611-AE36-405CB35AD5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5138" y="1342365"/>
            <a:ext cx="2346163" cy="2346163"/>
          </a:xfrm>
          <a:prstGeom prst="rect">
            <a:avLst/>
          </a:prstGeom>
        </p:spPr>
      </p:pic>
      <p:sp>
        <p:nvSpPr>
          <p:cNvPr id="16" name="TextBox 15">
            <a:extLst>
              <a:ext uri="{FF2B5EF4-FFF2-40B4-BE49-F238E27FC236}">
                <a16:creationId xmlns:a16="http://schemas.microsoft.com/office/drawing/2014/main" id="{4C111E89-685E-48EB-9EAF-92121FAAE864}"/>
              </a:ext>
            </a:extLst>
          </p:cNvPr>
          <p:cNvSpPr txBox="1"/>
          <p:nvPr/>
        </p:nvSpPr>
        <p:spPr>
          <a:xfrm>
            <a:off x="7504828" y="3668235"/>
            <a:ext cx="2222500" cy="374327"/>
          </a:xfrm>
          <a:prstGeom prst="rect">
            <a:avLst/>
          </a:prstGeom>
          <a:noFill/>
        </p:spPr>
        <p:txBody>
          <a:bodyPr wrap="square" rtlCol="0">
            <a:spAutoFit/>
          </a:bodyPr>
          <a:lstStyle/>
          <a:p>
            <a:pPr algn="ctr"/>
            <a:r>
              <a:rPr lang="en-US" dirty="0"/>
              <a:t>Ceramic Dark</a:t>
            </a:r>
          </a:p>
        </p:txBody>
      </p:sp>
      <p:pic>
        <p:nvPicPr>
          <p:cNvPr id="19" name="Picture 18">
            <a:extLst>
              <a:ext uri="{FF2B5EF4-FFF2-40B4-BE49-F238E27FC236}">
                <a16:creationId xmlns:a16="http://schemas.microsoft.com/office/drawing/2014/main" id="{D214BAD5-6CB9-4063-87CD-D56B763359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4036" y="4026550"/>
            <a:ext cx="2346164" cy="2346164"/>
          </a:xfrm>
          <a:prstGeom prst="rect">
            <a:avLst/>
          </a:prstGeom>
        </p:spPr>
      </p:pic>
      <p:sp>
        <p:nvSpPr>
          <p:cNvPr id="20" name="TextBox 19">
            <a:extLst>
              <a:ext uri="{FF2B5EF4-FFF2-40B4-BE49-F238E27FC236}">
                <a16:creationId xmlns:a16="http://schemas.microsoft.com/office/drawing/2014/main" id="{B6A7288E-2CF7-486A-9D2F-DC7EF1C13218}"/>
              </a:ext>
            </a:extLst>
          </p:cNvPr>
          <p:cNvSpPr txBox="1"/>
          <p:nvPr/>
        </p:nvSpPr>
        <p:spPr>
          <a:xfrm>
            <a:off x="410134" y="6368430"/>
            <a:ext cx="2222500" cy="374327"/>
          </a:xfrm>
          <a:prstGeom prst="rect">
            <a:avLst/>
          </a:prstGeom>
          <a:noFill/>
        </p:spPr>
        <p:txBody>
          <a:bodyPr wrap="square" rtlCol="0">
            <a:spAutoFit/>
          </a:bodyPr>
          <a:lstStyle/>
          <a:p>
            <a:pPr algn="ctr"/>
            <a:r>
              <a:rPr lang="en-US" dirty="0"/>
              <a:t>Ceramic Ecru</a:t>
            </a:r>
          </a:p>
        </p:txBody>
      </p:sp>
      <p:pic>
        <p:nvPicPr>
          <p:cNvPr id="22" name="Picture 21">
            <a:extLst>
              <a:ext uri="{FF2B5EF4-FFF2-40B4-BE49-F238E27FC236}">
                <a16:creationId xmlns:a16="http://schemas.microsoft.com/office/drawing/2014/main" id="{0702AF34-EC6D-4D75-9A63-79BC322642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2734" y="4030834"/>
            <a:ext cx="2337596" cy="2337596"/>
          </a:xfrm>
          <a:prstGeom prst="rect">
            <a:avLst/>
          </a:prstGeom>
        </p:spPr>
      </p:pic>
      <p:sp>
        <p:nvSpPr>
          <p:cNvPr id="23" name="TextBox 22">
            <a:extLst>
              <a:ext uri="{FF2B5EF4-FFF2-40B4-BE49-F238E27FC236}">
                <a16:creationId xmlns:a16="http://schemas.microsoft.com/office/drawing/2014/main" id="{0A1110DB-0A1C-4422-B97A-25BCE41A155C}"/>
              </a:ext>
            </a:extLst>
          </p:cNvPr>
          <p:cNvSpPr txBox="1"/>
          <p:nvPr/>
        </p:nvSpPr>
        <p:spPr>
          <a:xfrm>
            <a:off x="3425471" y="6370696"/>
            <a:ext cx="2222500" cy="374327"/>
          </a:xfrm>
          <a:prstGeom prst="rect">
            <a:avLst/>
          </a:prstGeom>
          <a:noFill/>
        </p:spPr>
        <p:txBody>
          <a:bodyPr wrap="square" rtlCol="0">
            <a:spAutoFit/>
          </a:bodyPr>
          <a:lstStyle/>
          <a:p>
            <a:pPr algn="ctr"/>
            <a:r>
              <a:rPr lang="en-US" dirty="0"/>
              <a:t>Linear Stone Shale</a:t>
            </a:r>
          </a:p>
        </p:txBody>
      </p:sp>
      <p:pic>
        <p:nvPicPr>
          <p:cNvPr id="25" name="Picture 24">
            <a:extLst>
              <a:ext uri="{FF2B5EF4-FFF2-40B4-BE49-F238E27FC236}">
                <a16:creationId xmlns:a16="http://schemas.microsoft.com/office/drawing/2014/main" id="{75F8749A-E488-4A28-B45B-FBFE989780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92864" y="4026550"/>
            <a:ext cx="2337596" cy="2337596"/>
          </a:xfrm>
          <a:prstGeom prst="rect">
            <a:avLst/>
          </a:prstGeom>
        </p:spPr>
      </p:pic>
      <p:sp>
        <p:nvSpPr>
          <p:cNvPr id="26" name="TextBox 25">
            <a:extLst>
              <a:ext uri="{FF2B5EF4-FFF2-40B4-BE49-F238E27FC236}">
                <a16:creationId xmlns:a16="http://schemas.microsoft.com/office/drawing/2014/main" id="{8C7F0BA6-0FED-454B-88E6-30F5D980D20B}"/>
              </a:ext>
            </a:extLst>
          </p:cNvPr>
          <p:cNvSpPr txBox="1"/>
          <p:nvPr/>
        </p:nvSpPr>
        <p:spPr>
          <a:xfrm>
            <a:off x="6374233" y="6368429"/>
            <a:ext cx="2222500" cy="374327"/>
          </a:xfrm>
          <a:prstGeom prst="rect">
            <a:avLst/>
          </a:prstGeom>
          <a:noFill/>
        </p:spPr>
        <p:txBody>
          <a:bodyPr wrap="square" rtlCol="0">
            <a:spAutoFit/>
          </a:bodyPr>
          <a:lstStyle/>
          <a:p>
            <a:pPr algn="ctr"/>
            <a:r>
              <a:rPr lang="en-US" dirty="0"/>
              <a:t>Linear Stone Black</a:t>
            </a:r>
          </a:p>
        </p:txBody>
      </p:sp>
      <p:pic>
        <p:nvPicPr>
          <p:cNvPr id="28" name="Picture 27">
            <a:extLst>
              <a:ext uri="{FF2B5EF4-FFF2-40B4-BE49-F238E27FC236}">
                <a16:creationId xmlns:a16="http://schemas.microsoft.com/office/drawing/2014/main" id="{B1036BA4-A354-4A3D-8AFD-766F05B0E3B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22995" y="4042562"/>
            <a:ext cx="2346164" cy="2346164"/>
          </a:xfrm>
          <a:prstGeom prst="rect">
            <a:avLst/>
          </a:prstGeom>
        </p:spPr>
      </p:pic>
      <p:sp>
        <p:nvSpPr>
          <p:cNvPr id="29" name="TextBox 28">
            <a:extLst>
              <a:ext uri="{FF2B5EF4-FFF2-40B4-BE49-F238E27FC236}">
                <a16:creationId xmlns:a16="http://schemas.microsoft.com/office/drawing/2014/main" id="{A060CE07-CC90-4C09-8499-B73F6C8586FF}"/>
              </a:ext>
            </a:extLst>
          </p:cNvPr>
          <p:cNvSpPr txBox="1"/>
          <p:nvPr/>
        </p:nvSpPr>
        <p:spPr>
          <a:xfrm>
            <a:off x="9435791" y="6368430"/>
            <a:ext cx="2222500" cy="374327"/>
          </a:xfrm>
          <a:prstGeom prst="rect">
            <a:avLst/>
          </a:prstGeom>
          <a:noFill/>
        </p:spPr>
        <p:txBody>
          <a:bodyPr wrap="square" rtlCol="0">
            <a:spAutoFit/>
          </a:bodyPr>
          <a:lstStyle/>
          <a:p>
            <a:pPr algn="ctr"/>
            <a:r>
              <a:rPr lang="en-US" dirty="0"/>
              <a:t>Dry Stone Clay</a:t>
            </a:r>
          </a:p>
        </p:txBody>
      </p:sp>
    </p:spTree>
    <p:extLst>
      <p:ext uri="{BB962C8B-B14F-4D97-AF65-F5344CB8AC3E}">
        <p14:creationId xmlns:p14="http://schemas.microsoft.com/office/powerpoint/2010/main" val="294674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fontScale="90000"/>
          </a:bodyPr>
          <a:lstStyle/>
          <a:p>
            <a:r>
              <a:rPr lang="en-US" sz="2000" b="1" dirty="0">
                <a:solidFill>
                  <a:schemeClr val="bg1"/>
                </a:solidFill>
              </a:rPr>
              <a:t>Access Collection/Wood	https://www.manningtoncommercial.com/products/hard-surface/amtico-signature/access-wood/</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Mannington LVT</a:t>
            </a:r>
          </a:p>
        </p:txBody>
      </p:sp>
      <p:sp>
        <p:nvSpPr>
          <p:cNvPr id="11" name="TextBox 10">
            <a:extLst>
              <a:ext uri="{FF2B5EF4-FFF2-40B4-BE49-F238E27FC236}">
                <a16:creationId xmlns:a16="http://schemas.microsoft.com/office/drawing/2014/main" id="{909195D7-0727-4FBF-AF5F-8BA305CD8343}"/>
              </a:ext>
            </a:extLst>
          </p:cNvPr>
          <p:cNvSpPr txBox="1"/>
          <p:nvPr/>
        </p:nvSpPr>
        <p:spPr>
          <a:xfrm>
            <a:off x="197890" y="3749019"/>
            <a:ext cx="2222500" cy="374327"/>
          </a:xfrm>
          <a:prstGeom prst="rect">
            <a:avLst/>
          </a:prstGeom>
          <a:noFill/>
        </p:spPr>
        <p:txBody>
          <a:bodyPr wrap="square" rtlCol="0">
            <a:spAutoFit/>
          </a:bodyPr>
          <a:lstStyle/>
          <a:p>
            <a:pPr algn="ctr"/>
            <a:r>
              <a:rPr lang="en-US" dirty="0"/>
              <a:t>Traditional Oak</a:t>
            </a:r>
          </a:p>
        </p:txBody>
      </p:sp>
      <p:sp>
        <p:nvSpPr>
          <p:cNvPr id="12" name="TextBox 11">
            <a:extLst>
              <a:ext uri="{FF2B5EF4-FFF2-40B4-BE49-F238E27FC236}">
                <a16:creationId xmlns:a16="http://schemas.microsoft.com/office/drawing/2014/main" id="{38791C68-3A7A-4B12-9C5C-EDD9554356BB}"/>
              </a:ext>
            </a:extLst>
          </p:cNvPr>
          <p:cNvSpPr txBox="1"/>
          <p:nvPr/>
        </p:nvSpPr>
        <p:spPr>
          <a:xfrm>
            <a:off x="2591320" y="3729474"/>
            <a:ext cx="2222500" cy="374327"/>
          </a:xfrm>
          <a:prstGeom prst="rect">
            <a:avLst/>
          </a:prstGeom>
          <a:noFill/>
        </p:spPr>
        <p:txBody>
          <a:bodyPr wrap="square" rtlCol="0">
            <a:spAutoFit/>
          </a:bodyPr>
          <a:lstStyle/>
          <a:p>
            <a:pPr algn="ctr"/>
            <a:r>
              <a:rPr lang="en-US" dirty="0"/>
              <a:t>Bleached Elm</a:t>
            </a:r>
          </a:p>
        </p:txBody>
      </p:sp>
      <p:sp>
        <p:nvSpPr>
          <p:cNvPr id="13" name="TextBox 12">
            <a:extLst>
              <a:ext uri="{FF2B5EF4-FFF2-40B4-BE49-F238E27FC236}">
                <a16:creationId xmlns:a16="http://schemas.microsoft.com/office/drawing/2014/main" id="{1B5ABEA3-5A6A-49A6-93E1-0837FF8F543B}"/>
              </a:ext>
            </a:extLst>
          </p:cNvPr>
          <p:cNvSpPr txBox="1"/>
          <p:nvPr/>
        </p:nvSpPr>
        <p:spPr>
          <a:xfrm>
            <a:off x="4984750" y="3729473"/>
            <a:ext cx="2222500" cy="369332"/>
          </a:xfrm>
          <a:prstGeom prst="rect">
            <a:avLst/>
          </a:prstGeom>
          <a:noFill/>
        </p:spPr>
        <p:txBody>
          <a:bodyPr wrap="square" rtlCol="0">
            <a:spAutoFit/>
          </a:bodyPr>
          <a:lstStyle/>
          <a:p>
            <a:pPr algn="ctr"/>
            <a:r>
              <a:rPr lang="en-US" dirty="0"/>
              <a:t>Black Walnut</a:t>
            </a:r>
          </a:p>
        </p:txBody>
      </p:sp>
      <p:sp>
        <p:nvSpPr>
          <p:cNvPr id="14" name="TextBox 13">
            <a:extLst>
              <a:ext uri="{FF2B5EF4-FFF2-40B4-BE49-F238E27FC236}">
                <a16:creationId xmlns:a16="http://schemas.microsoft.com/office/drawing/2014/main" id="{DDE6DC8E-34E4-4041-8F81-906327EE972F}"/>
              </a:ext>
            </a:extLst>
          </p:cNvPr>
          <p:cNvSpPr txBox="1"/>
          <p:nvPr/>
        </p:nvSpPr>
        <p:spPr>
          <a:xfrm>
            <a:off x="7378180" y="3729473"/>
            <a:ext cx="2222500" cy="374327"/>
          </a:xfrm>
          <a:prstGeom prst="rect">
            <a:avLst/>
          </a:prstGeom>
          <a:noFill/>
        </p:spPr>
        <p:txBody>
          <a:bodyPr wrap="square" rtlCol="0">
            <a:spAutoFit/>
          </a:bodyPr>
          <a:lstStyle/>
          <a:p>
            <a:pPr algn="ctr"/>
            <a:r>
              <a:rPr lang="en-US" dirty="0"/>
              <a:t>Dusky Walnut</a:t>
            </a:r>
          </a:p>
        </p:txBody>
      </p:sp>
      <p:sp>
        <p:nvSpPr>
          <p:cNvPr id="16" name="TextBox 15">
            <a:extLst>
              <a:ext uri="{FF2B5EF4-FFF2-40B4-BE49-F238E27FC236}">
                <a16:creationId xmlns:a16="http://schemas.microsoft.com/office/drawing/2014/main" id="{A252712D-33BA-4036-9C39-D6CE04E71F79}"/>
              </a:ext>
            </a:extLst>
          </p:cNvPr>
          <p:cNvSpPr txBox="1"/>
          <p:nvPr/>
        </p:nvSpPr>
        <p:spPr>
          <a:xfrm>
            <a:off x="197890" y="6359192"/>
            <a:ext cx="2222500" cy="374327"/>
          </a:xfrm>
          <a:prstGeom prst="rect">
            <a:avLst/>
          </a:prstGeom>
          <a:noFill/>
        </p:spPr>
        <p:txBody>
          <a:bodyPr wrap="square" rtlCol="0">
            <a:spAutoFit/>
          </a:bodyPr>
          <a:lstStyle/>
          <a:p>
            <a:pPr algn="ctr"/>
            <a:r>
              <a:rPr lang="en-US" dirty="0"/>
              <a:t>Winter Oak</a:t>
            </a:r>
          </a:p>
        </p:txBody>
      </p:sp>
      <p:sp>
        <p:nvSpPr>
          <p:cNvPr id="19" name="TextBox 18">
            <a:extLst>
              <a:ext uri="{FF2B5EF4-FFF2-40B4-BE49-F238E27FC236}">
                <a16:creationId xmlns:a16="http://schemas.microsoft.com/office/drawing/2014/main" id="{79FD24CC-A7A3-4AC2-AF1B-00478D8E4AD6}"/>
              </a:ext>
            </a:extLst>
          </p:cNvPr>
          <p:cNvSpPr txBox="1"/>
          <p:nvPr/>
        </p:nvSpPr>
        <p:spPr>
          <a:xfrm>
            <a:off x="2556135" y="6384592"/>
            <a:ext cx="2222500" cy="374327"/>
          </a:xfrm>
          <a:prstGeom prst="rect">
            <a:avLst/>
          </a:prstGeom>
          <a:noFill/>
        </p:spPr>
        <p:txBody>
          <a:bodyPr wrap="square" rtlCol="0">
            <a:spAutoFit/>
          </a:bodyPr>
          <a:lstStyle/>
          <a:p>
            <a:pPr algn="ctr"/>
            <a:r>
              <a:rPr lang="en-US" dirty="0"/>
              <a:t>Shadow Oak</a:t>
            </a:r>
          </a:p>
        </p:txBody>
      </p:sp>
      <p:sp>
        <p:nvSpPr>
          <p:cNvPr id="20" name="TextBox 19">
            <a:extLst>
              <a:ext uri="{FF2B5EF4-FFF2-40B4-BE49-F238E27FC236}">
                <a16:creationId xmlns:a16="http://schemas.microsoft.com/office/drawing/2014/main" id="{827BC19A-74A0-4BFB-B4A6-0C46E3BE3649}"/>
              </a:ext>
            </a:extLst>
          </p:cNvPr>
          <p:cNvSpPr txBox="1"/>
          <p:nvPr/>
        </p:nvSpPr>
        <p:spPr>
          <a:xfrm>
            <a:off x="9804727" y="3749019"/>
            <a:ext cx="2222500" cy="369332"/>
          </a:xfrm>
          <a:prstGeom prst="rect">
            <a:avLst/>
          </a:prstGeom>
          <a:noFill/>
        </p:spPr>
        <p:txBody>
          <a:bodyPr wrap="square" rtlCol="0">
            <a:spAutoFit/>
          </a:bodyPr>
          <a:lstStyle/>
          <a:p>
            <a:pPr algn="ctr"/>
            <a:r>
              <a:rPr lang="en-US" dirty="0"/>
              <a:t>Ashdown Plum</a:t>
            </a:r>
          </a:p>
        </p:txBody>
      </p:sp>
      <p:pic>
        <p:nvPicPr>
          <p:cNvPr id="5" name="Picture 4">
            <a:extLst>
              <a:ext uri="{FF2B5EF4-FFF2-40B4-BE49-F238E27FC236}">
                <a16:creationId xmlns:a16="http://schemas.microsoft.com/office/drawing/2014/main" id="{DAD4B2A0-6E3B-4FB0-8EB4-2F6883BF3A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44" y="1504850"/>
            <a:ext cx="2225398" cy="2225398"/>
          </a:xfrm>
          <a:prstGeom prst="rect">
            <a:avLst/>
          </a:prstGeom>
        </p:spPr>
      </p:pic>
      <p:pic>
        <p:nvPicPr>
          <p:cNvPr id="32" name="Picture 31">
            <a:extLst>
              <a:ext uri="{FF2B5EF4-FFF2-40B4-BE49-F238E27FC236}">
                <a16:creationId xmlns:a16="http://schemas.microsoft.com/office/drawing/2014/main" id="{6124C785-7681-4737-80B3-10C156517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86097" y="1504671"/>
            <a:ext cx="2220799" cy="2220799"/>
          </a:xfrm>
          <a:prstGeom prst="rect">
            <a:avLst/>
          </a:prstGeom>
        </p:spPr>
      </p:pic>
      <p:pic>
        <p:nvPicPr>
          <p:cNvPr id="34" name="Picture 33" descr="A picture containing floor&#10;&#10;Description automatically generated">
            <a:extLst>
              <a:ext uri="{FF2B5EF4-FFF2-40B4-BE49-F238E27FC236}">
                <a16:creationId xmlns:a16="http://schemas.microsoft.com/office/drawing/2014/main" id="{35DF4B0A-0113-418F-A742-199BD60B99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4751" y="1504670"/>
            <a:ext cx="2220799" cy="2220799"/>
          </a:xfrm>
          <a:prstGeom prst="rect">
            <a:avLst/>
          </a:prstGeom>
        </p:spPr>
      </p:pic>
      <p:pic>
        <p:nvPicPr>
          <p:cNvPr id="36" name="Picture 35">
            <a:extLst>
              <a:ext uri="{FF2B5EF4-FFF2-40B4-BE49-F238E27FC236}">
                <a16:creationId xmlns:a16="http://schemas.microsoft.com/office/drawing/2014/main" id="{A44D1BAF-30B3-4696-9F2E-CFD4FAFE77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83405" y="1504670"/>
            <a:ext cx="2220799" cy="2220799"/>
          </a:xfrm>
          <a:prstGeom prst="rect">
            <a:avLst/>
          </a:prstGeom>
        </p:spPr>
      </p:pic>
      <p:pic>
        <p:nvPicPr>
          <p:cNvPr id="40" name="Picture 39">
            <a:extLst>
              <a:ext uri="{FF2B5EF4-FFF2-40B4-BE49-F238E27FC236}">
                <a16:creationId xmlns:a16="http://schemas.microsoft.com/office/drawing/2014/main" id="{EBFCADC4-70EB-478D-903B-721D5F8E81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278" y="4124193"/>
            <a:ext cx="2234181" cy="2234181"/>
          </a:xfrm>
          <a:prstGeom prst="rect">
            <a:avLst/>
          </a:prstGeom>
        </p:spPr>
      </p:pic>
      <p:pic>
        <p:nvPicPr>
          <p:cNvPr id="42" name="Picture 41">
            <a:extLst>
              <a:ext uri="{FF2B5EF4-FFF2-40B4-BE49-F238E27FC236}">
                <a16:creationId xmlns:a16="http://schemas.microsoft.com/office/drawing/2014/main" id="{08B6BD31-A86D-4795-BE93-72003DFC08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41145" y="4123345"/>
            <a:ext cx="2261245" cy="2261245"/>
          </a:xfrm>
          <a:prstGeom prst="rect">
            <a:avLst/>
          </a:prstGeom>
        </p:spPr>
      </p:pic>
      <p:pic>
        <p:nvPicPr>
          <p:cNvPr id="48" name="Picture 47">
            <a:extLst>
              <a:ext uri="{FF2B5EF4-FFF2-40B4-BE49-F238E27FC236}">
                <a16:creationId xmlns:a16="http://schemas.microsoft.com/office/drawing/2014/main" id="{67B29CC0-B9ED-499D-BB1C-C397F4D2A53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69910" y="1504670"/>
            <a:ext cx="2292135" cy="2244349"/>
          </a:xfrm>
          <a:prstGeom prst="rect">
            <a:avLst/>
          </a:prstGeom>
        </p:spPr>
      </p:pic>
      <p:pic>
        <p:nvPicPr>
          <p:cNvPr id="3" name="Picture 2">
            <a:extLst>
              <a:ext uri="{FF2B5EF4-FFF2-40B4-BE49-F238E27FC236}">
                <a16:creationId xmlns:a16="http://schemas.microsoft.com/office/drawing/2014/main" id="{7E245A08-8705-97AF-D796-8BF26A83D629}"/>
              </a:ext>
            </a:extLst>
          </p:cNvPr>
          <p:cNvPicPr>
            <a:picLocks noChangeAspect="1"/>
          </p:cNvPicPr>
          <p:nvPr/>
        </p:nvPicPr>
        <p:blipFill>
          <a:blip r:embed="rId9"/>
          <a:stretch>
            <a:fillRect/>
          </a:stretch>
        </p:blipFill>
        <p:spPr>
          <a:xfrm>
            <a:off x="5006437" y="4110660"/>
            <a:ext cx="2238632" cy="2261245"/>
          </a:xfrm>
          <a:prstGeom prst="rect">
            <a:avLst/>
          </a:prstGeom>
        </p:spPr>
      </p:pic>
      <p:sp>
        <p:nvSpPr>
          <p:cNvPr id="6" name="TextBox 5">
            <a:extLst>
              <a:ext uri="{FF2B5EF4-FFF2-40B4-BE49-F238E27FC236}">
                <a16:creationId xmlns:a16="http://schemas.microsoft.com/office/drawing/2014/main" id="{9CB7FFD5-F50D-F200-A443-35771A1A24FC}"/>
              </a:ext>
            </a:extLst>
          </p:cNvPr>
          <p:cNvSpPr txBox="1"/>
          <p:nvPr/>
        </p:nvSpPr>
        <p:spPr>
          <a:xfrm>
            <a:off x="4949565" y="6394099"/>
            <a:ext cx="2222500" cy="374327"/>
          </a:xfrm>
          <a:prstGeom prst="rect">
            <a:avLst/>
          </a:prstGeom>
          <a:noFill/>
        </p:spPr>
        <p:txBody>
          <a:bodyPr wrap="square" rtlCol="0">
            <a:spAutoFit/>
          </a:bodyPr>
          <a:lstStyle/>
          <a:p>
            <a:pPr algn="ctr"/>
            <a:r>
              <a:rPr lang="en-US" dirty="0"/>
              <a:t>Frosted Oak</a:t>
            </a:r>
          </a:p>
        </p:txBody>
      </p:sp>
      <p:pic>
        <p:nvPicPr>
          <p:cNvPr id="9" name="Picture 8">
            <a:extLst>
              <a:ext uri="{FF2B5EF4-FFF2-40B4-BE49-F238E27FC236}">
                <a16:creationId xmlns:a16="http://schemas.microsoft.com/office/drawing/2014/main" id="{B1CAACE0-D939-C29F-A0CE-2F19B8ACFC1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06963" y="4098805"/>
            <a:ext cx="2235869" cy="2258568"/>
          </a:xfrm>
          <a:prstGeom prst="rect">
            <a:avLst/>
          </a:prstGeom>
        </p:spPr>
      </p:pic>
      <p:sp>
        <p:nvSpPr>
          <p:cNvPr id="10" name="TextBox 9">
            <a:extLst>
              <a:ext uri="{FF2B5EF4-FFF2-40B4-BE49-F238E27FC236}">
                <a16:creationId xmlns:a16="http://schemas.microsoft.com/office/drawing/2014/main" id="{F885668F-BB08-695C-43DB-76F79ABBCC66}"/>
              </a:ext>
            </a:extLst>
          </p:cNvPr>
          <p:cNvSpPr txBox="1"/>
          <p:nvPr/>
        </p:nvSpPr>
        <p:spPr>
          <a:xfrm>
            <a:off x="7378180" y="6410920"/>
            <a:ext cx="2222500" cy="374327"/>
          </a:xfrm>
          <a:prstGeom prst="rect">
            <a:avLst/>
          </a:prstGeom>
          <a:noFill/>
        </p:spPr>
        <p:txBody>
          <a:bodyPr wrap="square" rtlCol="0">
            <a:spAutoFit/>
          </a:bodyPr>
          <a:lstStyle/>
          <a:p>
            <a:pPr algn="ctr"/>
            <a:r>
              <a:rPr lang="en-US" dirty="0"/>
              <a:t>Shibori Jasmine</a:t>
            </a:r>
          </a:p>
        </p:txBody>
      </p:sp>
      <p:pic>
        <p:nvPicPr>
          <p:cNvPr id="17" name="Picture 16">
            <a:extLst>
              <a:ext uri="{FF2B5EF4-FFF2-40B4-BE49-F238E27FC236}">
                <a16:creationId xmlns:a16="http://schemas.microsoft.com/office/drawing/2014/main" id="{E38AF0C1-916C-795E-6CBA-F20C21B27EC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09138" y="4124683"/>
            <a:ext cx="2252906" cy="2258567"/>
          </a:xfrm>
          <a:prstGeom prst="rect">
            <a:avLst/>
          </a:prstGeom>
        </p:spPr>
      </p:pic>
      <p:sp>
        <p:nvSpPr>
          <p:cNvPr id="18" name="TextBox 17">
            <a:extLst>
              <a:ext uri="{FF2B5EF4-FFF2-40B4-BE49-F238E27FC236}">
                <a16:creationId xmlns:a16="http://schemas.microsoft.com/office/drawing/2014/main" id="{AF62F3DD-6EC3-1182-379F-CA85C9C5929D}"/>
              </a:ext>
            </a:extLst>
          </p:cNvPr>
          <p:cNvSpPr txBox="1"/>
          <p:nvPr/>
        </p:nvSpPr>
        <p:spPr>
          <a:xfrm>
            <a:off x="9771610" y="6415073"/>
            <a:ext cx="2222500" cy="374327"/>
          </a:xfrm>
          <a:prstGeom prst="rect">
            <a:avLst/>
          </a:prstGeom>
          <a:noFill/>
        </p:spPr>
        <p:txBody>
          <a:bodyPr wrap="square" rtlCol="0">
            <a:spAutoFit/>
          </a:bodyPr>
          <a:lstStyle/>
          <a:p>
            <a:pPr algn="ctr"/>
            <a:r>
              <a:rPr lang="en-US" dirty="0"/>
              <a:t>Simple Beech</a:t>
            </a:r>
          </a:p>
        </p:txBody>
      </p:sp>
    </p:spTree>
    <p:extLst>
      <p:ext uri="{BB962C8B-B14F-4D97-AF65-F5344CB8AC3E}">
        <p14:creationId xmlns:p14="http://schemas.microsoft.com/office/powerpoint/2010/main" val="1471290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Memory                 https://www.bentleymills.com/product/memory/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Bentley Mills LVT</a:t>
            </a:r>
          </a:p>
        </p:txBody>
      </p:sp>
      <p:pic>
        <p:nvPicPr>
          <p:cNvPr id="20" name="Picture 19">
            <a:extLst>
              <a:ext uri="{FF2B5EF4-FFF2-40B4-BE49-F238E27FC236}">
                <a16:creationId xmlns:a16="http://schemas.microsoft.com/office/drawing/2014/main" id="{9FA73C52-E83D-4422-8627-DFDA61512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1" name="Picture 20">
            <a:extLst>
              <a:ext uri="{FF2B5EF4-FFF2-40B4-BE49-F238E27FC236}">
                <a16:creationId xmlns:a16="http://schemas.microsoft.com/office/drawing/2014/main" id="{EA3BA22D-6669-4FC6-965F-E55F5E665B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sp>
        <p:nvSpPr>
          <p:cNvPr id="22" name="TextBox 21">
            <a:extLst>
              <a:ext uri="{FF2B5EF4-FFF2-40B4-BE49-F238E27FC236}">
                <a16:creationId xmlns:a16="http://schemas.microsoft.com/office/drawing/2014/main" id="{CB23EBE6-0713-4F32-B82F-7E9395A14B0C}"/>
              </a:ext>
            </a:extLst>
          </p:cNvPr>
          <p:cNvSpPr txBox="1"/>
          <p:nvPr/>
        </p:nvSpPr>
        <p:spPr>
          <a:xfrm>
            <a:off x="3244466" y="3558540"/>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Craftsman </a:t>
            </a:r>
          </a:p>
        </p:txBody>
      </p:sp>
      <p:sp>
        <p:nvSpPr>
          <p:cNvPr id="24" name="TextBox 23">
            <a:extLst>
              <a:ext uri="{FF2B5EF4-FFF2-40B4-BE49-F238E27FC236}">
                <a16:creationId xmlns:a16="http://schemas.microsoft.com/office/drawing/2014/main" id="{6882D034-049A-4E75-9097-FF1C49CD862F}"/>
              </a:ext>
            </a:extLst>
          </p:cNvPr>
          <p:cNvSpPr txBox="1"/>
          <p:nvPr/>
        </p:nvSpPr>
        <p:spPr>
          <a:xfrm>
            <a:off x="7466715" y="3558540"/>
            <a:ext cx="8110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Prairie </a:t>
            </a:r>
          </a:p>
        </p:txBody>
      </p:sp>
      <p:sp>
        <p:nvSpPr>
          <p:cNvPr id="27" name="TextBox 26">
            <a:extLst>
              <a:ext uri="{FF2B5EF4-FFF2-40B4-BE49-F238E27FC236}">
                <a16:creationId xmlns:a16="http://schemas.microsoft.com/office/drawing/2014/main" id="{198AADC8-5073-4025-B566-5C2EA5EE6B75}"/>
              </a:ext>
            </a:extLst>
          </p:cNvPr>
          <p:cNvSpPr txBox="1"/>
          <p:nvPr/>
        </p:nvSpPr>
        <p:spPr>
          <a:xfrm>
            <a:off x="1579230" y="5889163"/>
            <a:ext cx="1019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Mission</a:t>
            </a:r>
          </a:p>
        </p:txBody>
      </p:sp>
      <p:pic>
        <p:nvPicPr>
          <p:cNvPr id="5122" name="Picture 2" descr="Design Image">
            <a:extLst>
              <a:ext uri="{FF2B5EF4-FFF2-40B4-BE49-F238E27FC236}">
                <a16:creationId xmlns:a16="http://schemas.microsoft.com/office/drawing/2014/main" id="{78171F56-A493-4070-8D22-D061D923800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1579" y="1581064"/>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sign Image">
            <a:extLst>
              <a:ext uri="{FF2B5EF4-FFF2-40B4-BE49-F238E27FC236}">
                <a16:creationId xmlns:a16="http://schemas.microsoft.com/office/drawing/2014/main" id="{F6EFEA83-555A-4919-B395-2AD945CD9D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84843" y="1567272"/>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esign Image">
            <a:extLst>
              <a:ext uri="{FF2B5EF4-FFF2-40B4-BE49-F238E27FC236}">
                <a16:creationId xmlns:a16="http://schemas.microsoft.com/office/drawing/2014/main" id="{CDC229C7-0221-415E-A16E-C279271A519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3199" y="3860898"/>
            <a:ext cx="3851651" cy="19258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ungalow 801983">
            <a:extLst>
              <a:ext uri="{FF2B5EF4-FFF2-40B4-BE49-F238E27FC236}">
                <a16:creationId xmlns:a16="http://schemas.microsoft.com/office/drawing/2014/main" id="{B001C2BC-274F-451A-BD9C-5BA122ABC7A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70173"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oursquare 801984">
            <a:extLst>
              <a:ext uri="{FF2B5EF4-FFF2-40B4-BE49-F238E27FC236}">
                <a16:creationId xmlns:a16="http://schemas.microsoft.com/office/drawing/2014/main" id="{A69817BC-E108-457E-84C1-F7FE114FAD9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66566" y="3893083"/>
            <a:ext cx="3851652" cy="192582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AF09DE-4BEF-48CB-9883-C4B9617807F2}"/>
              </a:ext>
            </a:extLst>
          </p:cNvPr>
          <p:cNvSpPr txBox="1"/>
          <p:nvPr/>
        </p:nvSpPr>
        <p:spPr>
          <a:xfrm>
            <a:off x="5580709" y="5889163"/>
            <a:ext cx="1278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Bungalow</a:t>
            </a:r>
          </a:p>
        </p:txBody>
      </p:sp>
      <p:sp>
        <p:nvSpPr>
          <p:cNvPr id="28" name="TextBox 27">
            <a:extLst>
              <a:ext uri="{FF2B5EF4-FFF2-40B4-BE49-F238E27FC236}">
                <a16:creationId xmlns:a16="http://schemas.microsoft.com/office/drawing/2014/main" id="{1B6194C5-BDF6-40FF-BDD9-32089DE06719}"/>
              </a:ext>
            </a:extLst>
          </p:cNvPr>
          <p:cNvSpPr txBox="1"/>
          <p:nvPr/>
        </p:nvSpPr>
        <p:spPr>
          <a:xfrm>
            <a:off x="9453150" y="5889163"/>
            <a:ext cx="1278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Foursquare</a:t>
            </a:r>
          </a:p>
        </p:txBody>
      </p:sp>
    </p:spTree>
    <p:extLst>
      <p:ext uri="{BB962C8B-B14F-4D97-AF65-F5344CB8AC3E}">
        <p14:creationId xmlns:p14="http://schemas.microsoft.com/office/powerpoint/2010/main" val="4170648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Engineered Hardwood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3" name="Picture 2">
            <a:extLst>
              <a:ext uri="{FF2B5EF4-FFF2-40B4-BE49-F238E27FC236}">
                <a16:creationId xmlns:a16="http://schemas.microsoft.com/office/drawing/2014/main" id="{7006CE07-8945-4FBB-AFBF-AB73F6318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7226" y="2112881"/>
            <a:ext cx="5476299" cy="3650866"/>
          </a:xfrm>
          <a:prstGeom prst="rect">
            <a:avLst/>
          </a:prstGeom>
        </p:spPr>
      </p:pic>
      <p:pic>
        <p:nvPicPr>
          <p:cNvPr id="5" name="Picture 4">
            <a:extLst>
              <a:ext uri="{FF2B5EF4-FFF2-40B4-BE49-F238E27FC236}">
                <a16:creationId xmlns:a16="http://schemas.microsoft.com/office/drawing/2014/main" id="{EB0C35D3-3DA0-4559-B1C7-7DECCEF8D8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475" y="2112881"/>
            <a:ext cx="5476300" cy="3641984"/>
          </a:xfrm>
          <a:prstGeom prst="rect">
            <a:avLst/>
          </a:prstGeom>
        </p:spPr>
      </p:pic>
      <p:pic>
        <p:nvPicPr>
          <p:cNvPr id="8" name="Picture 7">
            <a:extLst>
              <a:ext uri="{FF2B5EF4-FFF2-40B4-BE49-F238E27FC236}">
                <a16:creationId xmlns:a16="http://schemas.microsoft.com/office/drawing/2014/main" id="{B2FBB368-0CA2-48E4-820E-FE086B45E6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Tree>
    <p:extLst>
      <p:ext uri="{BB962C8B-B14F-4D97-AF65-F5344CB8AC3E}">
        <p14:creationId xmlns:p14="http://schemas.microsoft.com/office/powerpoint/2010/main" val="1859834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Moment		https://www.bentleymills.com/product/moment/</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Bentley Mills LVT</a:t>
            </a:r>
          </a:p>
        </p:txBody>
      </p:sp>
      <p:pic>
        <p:nvPicPr>
          <p:cNvPr id="20" name="Picture 19">
            <a:extLst>
              <a:ext uri="{FF2B5EF4-FFF2-40B4-BE49-F238E27FC236}">
                <a16:creationId xmlns:a16="http://schemas.microsoft.com/office/drawing/2014/main" id="{9FA73C52-E83D-4422-8627-DFDA61512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1" name="Picture 20">
            <a:extLst>
              <a:ext uri="{FF2B5EF4-FFF2-40B4-BE49-F238E27FC236}">
                <a16:creationId xmlns:a16="http://schemas.microsoft.com/office/drawing/2014/main" id="{EA3BA22D-6669-4FC6-965F-E55F5E665B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sp>
        <p:nvSpPr>
          <p:cNvPr id="15" name="TextBox 14">
            <a:extLst>
              <a:ext uri="{FF2B5EF4-FFF2-40B4-BE49-F238E27FC236}">
                <a16:creationId xmlns:a16="http://schemas.microsoft.com/office/drawing/2014/main" id="{623D2849-3FAE-40F5-9FED-6D25B9E9C1E7}"/>
              </a:ext>
            </a:extLst>
          </p:cNvPr>
          <p:cNvSpPr txBox="1"/>
          <p:nvPr/>
        </p:nvSpPr>
        <p:spPr>
          <a:xfrm>
            <a:off x="3260094" y="3507522"/>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Organic  </a:t>
            </a:r>
          </a:p>
        </p:txBody>
      </p:sp>
      <p:sp>
        <p:nvSpPr>
          <p:cNvPr id="16" name="TextBox 15">
            <a:extLst>
              <a:ext uri="{FF2B5EF4-FFF2-40B4-BE49-F238E27FC236}">
                <a16:creationId xmlns:a16="http://schemas.microsoft.com/office/drawing/2014/main" id="{23C60BB9-3FC5-4F68-82BF-CFEEAF282E3C}"/>
              </a:ext>
            </a:extLst>
          </p:cNvPr>
          <p:cNvSpPr txBox="1"/>
          <p:nvPr/>
        </p:nvSpPr>
        <p:spPr>
          <a:xfrm>
            <a:off x="7494909" y="3491566"/>
            <a:ext cx="1238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Minimalist </a:t>
            </a:r>
          </a:p>
        </p:txBody>
      </p:sp>
      <p:pic>
        <p:nvPicPr>
          <p:cNvPr id="6146" name="Picture 2" descr="Design Image">
            <a:extLst>
              <a:ext uri="{FF2B5EF4-FFF2-40B4-BE49-F238E27FC236}">
                <a16:creationId xmlns:a16="http://schemas.microsoft.com/office/drawing/2014/main" id="{248B0F92-F11A-43A7-A55B-552CCEE349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3229" y="1567272"/>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esign Image">
            <a:extLst>
              <a:ext uri="{FF2B5EF4-FFF2-40B4-BE49-F238E27FC236}">
                <a16:creationId xmlns:a16="http://schemas.microsoft.com/office/drawing/2014/main" id="{973C9504-1345-4B03-9A11-DBBA4F5EB4A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5999" y="1583188"/>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orm 801987">
            <a:extLst>
              <a:ext uri="{FF2B5EF4-FFF2-40B4-BE49-F238E27FC236}">
                <a16:creationId xmlns:a16="http://schemas.microsoft.com/office/drawing/2014/main" id="{2B6E7AE7-1FBE-486A-8BBB-4B28B506D0C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782"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62B9E34F-9172-4B29-BD85-AC57681D30A2}"/>
              </a:ext>
            </a:extLst>
          </p:cNvPr>
          <p:cNvSpPr txBox="1"/>
          <p:nvPr/>
        </p:nvSpPr>
        <p:spPr>
          <a:xfrm>
            <a:off x="1579230" y="5889163"/>
            <a:ext cx="1019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Form</a:t>
            </a:r>
          </a:p>
        </p:txBody>
      </p:sp>
      <p:sp>
        <p:nvSpPr>
          <p:cNvPr id="29" name="TextBox 28">
            <a:extLst>
              <a:ext uri="{FF2B5EF4-FFF2-40B4-BE49-F238E27FC236}">
                <a16:creationId xmlns:a16="http://schemas.microsoft.com/office/drawing/2014/main" id="{F8523BA8-6124-44B0-AFED-96318A7D7EB2}"/>
              </a:ext>
            </a:extLst>
          </p:cNvPr>
          <p:cNvSpPr txBox="1"/>
          <p:nvPr/>
        </p:nvSpPr>
        <p:spPr>
          <a:xfrm>
            <a:off x="5580709" y="5889163"/>
            <a:ext cx="1278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Function</a:t>
            </a:r>
          </a:p>
        </p:txBody>
      </p:sp>
      <p:sp>
        <p:nvSpPr>
          <p:cNvPr id="30" name="TextBox 29">
            <a:extLst>
              <a:ext uri="{FF2B5EF4-FFF2-40B4-BE49-F238E27FC236}">
                <a16:creationId xmlns:a16="http://schemas.microsoft.com/office/drawing/2014/main" id="{A3F50E0F-6BBE-454E-BEE3-0407869DD358}"/>
              </a:ext>
            </a:extLst>
          </p:cNvPr>
          <p:cNvSpPr txBox="1"/>
          <p:nvPr/>
        </p:nvSpPr>
        <p:spPr>
          <a:xfrm>
            <a:off x="9453150" y="5889163"/>
            <a:ext cx="141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Asymmetric </a:t>
            </a:r>
          </a:p>
        </p:txBody>
      </p:sp>
      <p:pic>
        <p:nvPicPr>
          <p:cNvPr id="6152" name="Picture 8" descr="Function 801988">
            <a:extLst>
              <a:ext uri="{FF2B5EF4-FFF2-40B4-BE49-F238E27FC236}">
                <a16:creationId xmlns:a16="http://schemas.microsoft.com/office/drawing/2014/main" id="{DB335826-7E03-4E7B-91E0-699BFC5E6AC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70174"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symmetric 801989">
            <a:extLst>
              <a:ext uri="{FF2B5EF4-FFF2-40B4-BE49-F238E27FC236}">
                <a16:creationId xmlns:a16="http://schemas.microsoft.com/office/drawing/2014/main" id="{6C43FC47-5062-486F-BC18-AF6471EB52B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66566"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20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Mood		https://www.bentleymills.com/product/mood/</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Bentley Mills LVT</a:t>
            </a:r>
          </a:p>
        </p:txBody>
      </p:sp>
      <p:pic>
        <p:nvPicPr>
          <p:cNvPr id="20" name="Picture 19">
            <a:extLst>
              <a:ext uri="{FF2B5EF4-FFF2-40B4-BE49-F238E27FC236}">
                <a16:creationId xmlns:a16="http://schemas.microsoft.com/office/drawing/2014/main" id="{9FA73C52-E83D-4422-8627-DFDA61512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1" name="Picture 20">
            <a:extLst>
              <a:ext uri="{FF2B5EF4-FFF2-40B4-BE49-F238E27FC236}">
                <a16:creationId xmlns:a16="http://schemas.microsoft.com/office/drawing/2014/main" id="{EA3BA22D-6669-4FC6-965F-E55F5E665B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sp>
        <p:nvSpPr>
          <p:cNvPr id="15" name="TextBox 14">
            <a:extLst>
              <a:ext uri="{FF2B5EF4-FFF2-40B4-BE49-F238E27FC236}">
                <a16:creationId xmlns:a16="http://schemas.microsoft.com/office/drawing/2014/main" id="{623D2849-3FAE-40F5-9FED-6D25B9E9C1E7}"/>
              </a:ext>
            </a:extLst>
          </p:cNvPr>
          <p:cNvSpPr txBox="1"/>
          <p:nvPr/>
        </p:nvSpPr>
        <p:spPr>
          <a:xfrm>
            <a:off x="3260094" y="3507522"/>
            <a:ext cx="1137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Passive  </a:t>
            </a:r>
          </a:p>
        </p:txBody>
      </p:sp>
      <p:sp>
        <p:nvSpPr>
          <p:cNvPr id="16" name="TextBox 15">
            <a:extLst>
              <a:ext uri="{FF2B5EF4-FFF2-40B4-BE49-F238E27FC236}">
                <a16:creationId xmlns:a16="http://schemas.microsoft.com/office/drawing/2014/main" id="{23C60BB9-3FC5-4F68-82BF-CFEEAF282E3C}"/>
              </a:ext>
            </a:extLst>
          </p:cNvPr>
          <p:cNvSpPr txBox="1"/>
          <p:nvPr/>
        </p:nvSpPr>
        <p:spPr>
          <a:xfrm>
            <a:off x="7494908" y="3491566"/>
            <a:ext cx="13442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Sustainable </a:t>
            </a:r>
          </a:p>
        </p:txBody>
      </p:sp>
      <p:sp>
        <p:nvSpPr>
          <p:cNvPr id="28" name="TextBox 27">
            <a:extLst>
              <a:ext uri="{FF2B5EF4-FFF2-40B4-BE49-F238E27FC236}">
                <a16:creationId xmlns:a16="http://schemas.microsoft.com/office/drawing/2014/main" id="{62B9E34F-9172-4B29-BD85-AC57681D30A2}"/>
              </a:ext>
            </a:extLst>
          </p:cNvPr>
          <p:cNvSpPr txBox="1"/>
          <p:nvPr/>
        </p:nvSpPr>
        <p:spPr>
          <a:xfrm>
            <a:off x="1579230" y="5889163"/>
            <a:ext cx="10195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a:t>
            </a:r>
          </a:p>
        </p:txBody>
      </p:sp>
      <p:sp>
        <p:nvSpPr>
          <p:cNvPr id="29" name="TextBox 28">
            <a:extLst>
              <a:ext uri="{FF2B5EF4-FFF2-40B4-BE49-F238E27FC236}">
                <a16:creationId xmlns:a16="http://schemas.microsoft.com/office/drawing/2014/main" id="{F8523BA8-6124-44B0-AFED-96318A7D7EB2}"/>
              </a:ext>
            </a:extLst>
          </p:cNvPr>
          <p:cNvSpPr txBox="1"/>
          <p:nvPr/>
        </p:nvSpPr>
        <p:spPr>
          <a:xfrm>
            <a:off x="5580709" y="5889163"/>
            <a:ext cx="12784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Fluid</a:t>
            </a:r>
          </a:p>
        </p:txBody>
      </p:sp>
      <p:sp>
        <p:nvSpPr>
          <p:cNvPr id="30" name="TextBox 29">
            <a:extLst>
              <a:ext uri="{FF2B5EF4-FFF2-40B4-BE49-F238E27FC236}">
                <a16:creationId xmlns:a16="http://schemas.microsoft.com/office/drawing/2014/main" id="{A3F50E0F-6BBE-454E-BEE3-0407869DD358}"/>
              </a:ext>
            </a:extLst>
          </p:cNvPr>
          <p:cNvSpPr txBox="1"/>
          <p:nvPr/>
        </p:nvSpPr>
        <p:spPr>
          <a:xfrm>
            <a:off x="9453150" y="5889163"/>
            <a:ext cx="141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Integrated  </a:t>
            </a:r>
          </a:p>
        </p:txBody>
      </p:sp>
      <p:pic>
        <p:nvPicPr>
          <p:cNvPr id="7170" name="Picture 2" descr="Design Image">
            <a:extLst>
              <a:ext uri="{FF2B5EF4-FFF2-40B4-BE49-F238E27FC236}">
                <a16:creationId xmlns:a16="http://schemas.microsoft.com/office/drawing/2014/main" id="{E926EE7A-91C6-45F1-BEC6-1CA914A744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95204" y="1572365"/>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ustainable 801991">
            <a:extLst>
              <a:ext uri="{FF2B5EF4-FFF2-40B4-BE49-F238E27FC236}">
                <a16:creationId xmlns:a16="http://schemas.microsoft.com/office/drawing/2014/main" id="{4F20B99D-09B0-4312-8026-641DAFA235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19951" y="1581696"/>
            <a:ext cx="3851652" cy="19258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pen 801992">
            <a:extLst>
              <a:ext uri="{FF2B5EF4-FFF2-40B4-BE49-F238E27FC236}">
                <a16:creationId xmlns:a16="http://schemas.microsoft.com/office/drawing/2014/main" id="{8BEC0BD1-93C4-4819-BE8C-AACAFB0C195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3784" y="3891280"/>
            <a:ext cx="3851650" cy="19258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luid 801993">
            <a:extLst>
              <a:ext uri="{FF2B5EF4-FFF2-40B4-BE49-F238E27FC236}">
                <a16:creationId xmlns:a16="http://schemas.microsoft.com/office/drawing/2014/main" id="{264CB669-5EA8-4C6A-B7A3-01DA0953E49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70174"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ntegrated 801994">
            <a:extLst>
              <a:ext uri="{FF2B5EF4-FFF2-40B4-BE49-F238E27FC236}">
                <a16:creationId xmlns:a16="http://schemas.microsoft.com/office/drawing/2014/main" id="{A39AA95B-10B6-4C82-9C23-AE13427DC04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166566" y="3891279"/>
            <a:ext cx="3851652" cy="192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09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Batiste		 https://www.bentleymills.com/product/batiste/</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Bentley Mills LVT</a:t>
            </a:r>
          </a:p>
        </p:txBody>
      </p:sp>
      <p:pic>
        <p:nvPicPr>
          <p:cNvPr id="5" name="Picture 4" descr="A picture containing text, shower, fabric, tiled&#10;&#10;Description automatically generated">
            <a:extLst>
              <a:ext uri="{FF2B5EF4-FFF2-40B4-BE49-F238E27FC236}">
                <a16:creationId xmlns:a16="http://schemas.microsoft.com/office/drawing/2014/main" id="{0AA61A71-19C1-4E37-82E3-4412CD17A0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640" y="1602740"/>
            <a:ext cx="3810000" cy="1905000"/>
          </a:xfrm>
          <a:prstGeom prst="rect">
            <a:avLst/>
          </a:prstGeom>
        </p:spPr>
      </p:pic>
      <p:pic>
        <p:nvPicPr>
          <p:cNvPr id="11" name="Picture 10" descr="A picture containing fabric&#10;&#10;Description automatically generated">
            <a:extLst>
              <a:ext uri="{FF2B5EF4-FFF2-40B4-BE49-F238E27FC236}">
                <a16:creationId xmlns:a16="http://schemas.microsoft.com/office/drawing/2014/main" id="{5D0579A5-2264-4106-B8E8-58F65C0735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1000" y="1602740"/>
            <a:ext cx="3810000" cy="1905000"/>
          </a:xfrm>
          <a:prstGeom prst="rect">
            <a:avLst/>
          </a:prstGeom>
        </p:spPr>
      </p:pic>
      <p:pic>
        <p:nvPicPr>
          <p:cNvPr id="13" name="Picture 12" descr="A picture containing text, shower, bath, tub&#10;&#10;Description automatically generated">
            <a:extLst>
              <a:ext uri="{FF2B5EF4-FFF2-40B4-BE49-F238E27FC236}">
                <a16:creationId xmlns:a16="http://schemas.microsoft.com/office/drawing/2014/main" id="{0194AF6F-BBC4-47F8-8B5A-5D417F3780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14360" y="1602740"/>
            <a:ext cx="3810000" cy="1905000"/>
          </a:xfrm>
          <a:prstGeom prst="rect">
            <a:avLst/>
          </a:prstGeom>
        </p:spPr>
      </p:pic>
      <p:pic>
        <p:nvPicPr>
          <p:cNvPr id="15" name="Picture 14" descr="A picture containing green, fabric, tiled&#10;&#10;Description automatically generated">
            <a:extLst>
              <a:ext uri="{FF2B5EF4-FFF2-40B4-BE49-F238E27FC236}">
                <a16:creationId xmlns:a16="http://schemas.microsoft.com/office/drawing/2014/main" id="{60D3FF48-6188-4FD3-8436-C7F7A35E32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7640" y="3990298"/>
            <a:ext cx="3810000" cy="1905000"/>
          </a:xfrm>
          <a:prstGeom prst="rect">
            <a:avLst/>
          </a:prstGeom>
        </p:spPr>
      </p:pic>
      <p:pic>
        <p:nvPicPr>
          <p:cNvPr id="17" name="Picture 16" descr="A picture containing white, fabric&#10;&#10;Description automatically generated">
            <a:extLst>
              <a:ext uri="{FF2B5EF4-FFF2-40B4-BE49-F238E27FC236}">
                <a16:creationId xmlns:a16="http://schemas.microsoft.com/office/drawing/2014/main" id="{1A05B645-AF28-46F4-B145-7B441CA7E96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191000" y="3990298"/>
            <a:ext cx="3810000" cy="1905000"/>
          </a:xfrm>
          <a:prstGeom prst="rect">
            <a:avLst/>
          </a:prstGeom>
        </p:spPr>
      </p:pic>
      <p:pic>
        <p:nvPicPr>
          <p:cNvPr id="19" name="Picture 18" descr="Background pattern&#10;&#10;Description automatically generated">
            <a:extLst>
              <a:ext uri="{FF2B5EF4-FFF2-40B4-BE49-F238E27FC236}">
                <a16:creationId xmlns:a16="http://schemas.microsoft.com/office/drawing/2014/main" id="{A45CFAD8-C3B7-485C-B008-DAB5D08A900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14360" y="3990298"/>
            <a:ext cx="3810000" cy="1905000"/>
          </a:xfrm>
          <a:prstGeom prst="rect">
            <a:avLst/>
          </a:prstGeom>
        </p:spPr>
      </p:pic>
      <p:pic>
        <p:nvPicPr>
          <p:cNvPr id="20" name="Picture 19">
            <a:extLst>
              <a:ext uri="{FF2B5EF4-FFF2-40B4-BE49-F238E27FC236}">
                <a16:creationId xmlns:a16="http://schemas.microsoft.com/office/drawing/2014/main" id="{9FA73C52-E83D-4422-8627-DFDA615129E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1" name="Picture 20">
            <a:extLst>
              <a:ext uri="{FF2B5EF4-FFF2-40B4-BE49-F238E27FC236}">
                <a16:creationId xmlns:a16="http://schemas.microsoft.com/office/drawing/2014/main" id="{EA3BA22D-6669-4FC6-965F-E55F5E665BD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sp>
        <p:nvSpPr>
          <p:cNvPr id="22" name="TextBox 21">
            <a:extLst>
              <a:ext uri="{FF2B5EF4-FFF2-40B4-BE49-F238E27FC236}">
                <a16:creationId xmlns:a16="http://schemas.microsoft.com/office/drawing/2014/main" id="{CB23EBE6-0713-4F32-B82F-7E9395A14B0C}"/>
              </a:ext>
            </a:extLst>
          </p:cNvPr>
          <p:cNvSpPr txBox="1"/>
          <p:nvPr/>
        </p:nvSpPr>
        <p:spPr>
          <a:xfrm>
            <a:off x="1412240" y="3507740"/>
            <a:ext cx="1137920" cy="369332"/>
          </a:xfrm>
          <a:prstGeom prst="rect">
            <a:avLst/>
          </a:prstGeom>
          <a:noFill/>
        </p:spPr>
        <p:txBody>
          <a:bodyPr wrap="square" rtlCol="0">
            <a:spAutoFit/>
          </a:bodyPr>
          <a:lstStyle/>
          <a:p>
            <a:r>
              <a:rPr lang="en-US" dirty="0"/>
              <a:t>Cambric</a:t>
            </a:r>
          </a:p>
        </p:txBody>
      </p:sp>
      <p:sp>
        <p:nvSpPr>
          <p:cNvPr id="23" name="TextBox 22">
            <a:extLst>
              <a:ext uri="{FF2B5EF4-FFF2-40B4-BE49-F238E27FC236}">
                <a16:creationId xmlns:a16="http://schemas.microsoft.com/office/drawing/2014/main" id="{6A599308-79AD-4BDC-B679-E4AFE6AB32DD}"/>
              </a:ext>
            </a:extLst>
          </p:cNvPr>
          <p:cNvSpPr txBox="1"/>
          <p:nvPr/>
        </p:nvSpPr>
        <p:spPr>
          <a:xfrm>
            <a:off x="9760687" y="3507740"/>
            <a:ext cx="1137920" cy="369332"/>
          </a:xfrm>
          <a:prstGeom prst="rect">
            <a:avLst/>
          </a:prstGeom>
          <a:noFill/>
        </p:spPr>
        <p:txBody>
          <a:bodyPr wrap="square" rtlCol="0">
            <a:spAutoFit/>
          </a:bodyPr>
          <a:lstStyle/>
          <a:p>
            <a:r>
              <a:rPr lang="en-US" dirty="0"/>
              <a:t>Cotton</a:t>
            </a:r>
          </a:p>
        </p:txBody>
      </p:sp>
      <p:sp>
        <p:nvSpPr>
          <p:cNvPr id="24" name="TextBox 23">
            <a:extLst>
              <a:ext uri="{FF2B5EF4-FFF2-40B4-BE49-F238E27FC236}">
                <a16:creationId xmlns:a16="http://schemas.microsoft.com/office/drawing/2014/main" id="{6882D034-049A-4E75-9097-FF1C49CD862F}"/>
              </a:ext>
            </a:extLst>
          </p:cNvPr>
          <p:cNvSpPr txBox="1"/>
          <p:nvPr/>
        </p:nvSpPr>
        <p:spPr>
          <a:xfrm>
            <a:off x="5595620" y="3507740"/>
            <a:ext cx="1137920" cy="369332"/>
          </a:xfrm>
          <a:prstGeom prst="rect">
            <a:avLst/>
          </a:prstGeom>
          <a:noFill/>
        </p:spPr>
        <p:txBody>
          <a:bodyPr wrap="square" rtlCol="0">
            <a:spAutoFit/>
          </a:bodyPr>
          <a:lstStyle/>
          <a:p>
            <a:r>
              <a:rPr lang="en-US" dirty="0"/>
              <a:t>Chambray</a:t>
            </a:r>
          </a:p>
        </p:txBody>
      </p:sp>
      <p:sp>
        <p:nvSpPr>
          <p:cNvPr id="25" name="TextBox 24">
            <a:extLst>
              <a:ext uri="{FF2B5EF4-FFF2-40B4-BE49-F238E27FC236}">
                <a16:creationId xmlns:a16="http://schemas.microsoft.com/office/drawing/2014/main" id="{E0D6325D-C353-441F-BD12-BABB37CDA905}"/>
              </a:ext>
            </a:extLst>
          </p:cNvPr>
          <p:cNvSpPr txBox="1"/>
          <p:nvPr/>
        </p:nvSpPr>
        <p:spPr>
          <a:xfrm>
            <a:off x="9621520" y="5899624"/>
            <a:ext cx="1137920" cy="369332"/>
          </a:xfrm>
          <a:prstGeom prst="rect">
            <a:avLst/>
          </a:prstGeom>
          <a:noFill/>
        </p:spPr>
        <p:txBody>
          <a:bodyPr wrap="square" rtlCol="0">
            <a:spAutoFit/>
          </a:bodyPr>
          <a:lstStyle/>
          <a:p>
            <a:r>
              <a:rPr lang="en-US" dirty="0"/>
              <a:t>Opaque</a:t>
            </a:r>
          </a:p>
        </p:txBody>
      </p:sp>
      <p:sp>
        <p:nvSpPr>
          <p:cNvPr id="26" name="TextBox 25">
            <a:extLst>
              <a:ext uri="{FF2B5EF4-FFF2-40B4-BE49-F238E27FC236}">
                <a16:creationId xmlns:a16="http://schemas.microsoft.com/office/drawing/2014/main" id="{4391AFFF-0BBA-4B87-AEA0-3802A228928F}"/>
              </a:ext>
            </a:extLst>
          </p:cNvPr>
          <p:cNvSpPr txBox="1"/>
          <p:nvPr/>
        </p:nvSpPr>
        <p:spPr>
          <a:xfrm>
            <a:off x="5527040" y="5899624"/>
            <a:ext cx="1137920" cy="369332"/>
          </a:xfrm>
          <a:prstGeom prst="rect">
            <a:avLst/>
          </a:prstGeom>
          <a:noFill/>
        </p:spPr>
        <p:txBody>
          <a:bodyPr wrap="square" rtlCol="0">
            <a:spAutoFit/>
          </a:bodyPr>
          <a:lstStyle/>
          <a:p>
            <a:r>
              <a:rPr lang="en-US" dirty="0"/>
              <a:t>Linen</a:t>
            </a:r>
          </a:p>
        </p:txBody>
      </p:sp>
      <p:sp>
        <p:nvSpPr>
          <p:cNvPr id="27" name="TextBox 26">
            <a:extLst>
              <a:ext uri="{FF2B5EF4-FFF2-40B4-BE49-F238E27FC236}">
                <a16:creationId xmlns:a16="http://schemas.microsoft.com/office/drawing/2014/main" id="{198AADC8-5073-4025-B566-5C2EA5EE6B75}"/>
              </a:ext>
            </a:extLst>
          </p:cNvPr>
          <p:cNvSpPr txBox="1"/>
          <p:nvPr/>
        </p:nvSpPr>
        <p:spPr>
          <a:xfrm>
            <a:off x="1334269" y="5860494"/>
            <a:ext cx="1137920" cy="369332"/>
          </a:xfrm>
          <a:prstGeom prst="rect">
            <a:avLst/>
          </a:prstGeom>
          <a:noFill/>
        </p:spPr>
        <p:txBody>
          <a:bodyPr wrap="square" rtlCol="0">
            <a:spAutoFit/>
          </a:bodyPr>
          <a:lstStyle/>
          <a:p>
            <a:r>
              <a:rPr lang="en-US" dirty="0"/>
              <a:t>Greige</a:t>
            </a:r>
          </a:p>
        </p:txBody>
      </p:sp>
    </p:spTree>
    <p:extLst>
      <p:ext uri="{BB962C8B-B14F-4D97-AF65-F5344CB8AC3E}">
        <p14:creationId xmlns:p14="http://schemas.microsoft.com/office/powerpoint/2010/main" val="2196148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Batiste		 https://www.bentleymills.com/product/batiste/</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Bentley Mills LVT</a:t>
            </a:r>
          </a:p>
        </p:txBody>
      </p:sp>
      <p:pic>
        <p:nvPicPr>
          <p:cNvPr id="20" name="Picture 19">
            <a:extLst>
              <a:ext uri="{FF2B5EF4-FFF2-40B4-BE49-F238E27FC236}">
                <a16:creationId xmlns:a16="http://schemas.microsoft.com/office/drawing/2014/main" id="{9FA73C52-E83D-4422-8627-DFDA615129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1" name="Picture 20">
            <a:extLst>
              <a:ext uri="{FF2B5EF4-FFF2-40B4-BE49-F238E27FC236}">
                <a16:creationId xmlns:a16="http://schemas.microsoft.com/office/drawing/2014/main" id="{EA3BA22D-6669-4FC6-965F-E55F5E665B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sp>
        <p:nvSpPr>
          <p:cNvPr id="22" name="TextBox 21">
            <a:extLst>
              <a:ext uri="{FF2B5EF4-FFF2-40B4-BE49-F238E27FC236}">
                <a16:creationId xmlns:a16="http://schemas.microsoft.com/office/drawing/2014/main" id="{CB23EBE6-0713-4F32-B82F-7E9395A14B0C}"/>
              </a:ext>
            </a:extLst>
          </p:cNvPr>
          <p:cNvSpPr txBox="1"/>
          <p:nvPr/>
        </p:nvSpPr>
        <p:spPr>
          <a:xfrm>
            <a:off x="3244466" y="3558540"/>
            <a:ext cx="1137920" cy="369332"/>
          </a:xfrm>
          <a:prstGeom prst="rect">
            <a:avLst/>
          </a:prstGeom>
          <a:noFill/>
        </p:spPr>
        <p:txBody>
          <a:bodyPr wrap="square" rtlCol="0">
            <a:spAutoFit/>
          </a:bodyPr>
          <a:lstStyle/>
          <a:p>
            <a:r>
              <a:rPr lang="en-US" dirty="0"/>
              <a:t>Thread</a:t>
            </a:r>
          </a:p>
        </p:txBody>
      </p:sp>
      <p:sp>
        <p:nvSpPr>
          <p:cNvPr id="24" name="TextBox 23">
            <a:extLst>
              <a:ext uri="{FF2B5EF4-FFF2-40B4-BE49-F238E27FC236}">
                <a16:creationId xmlns:a16="http://schemas.microsoft.com/office/drawing/2014/main" id="{6882D034-049A-4E75-9097-FF1C49CD862F}"/>
              </a:ext>
            </a:extLst>
          </p:cNvPr>
          <p:cNvSpPr txBox="1"/>
          <p:nvPr/>
        </p:nvSpPr>
        <p:spPr>
          <a:xfrm>
            <a:off x="7466715" y="3558540"/>
            <a:ext cx="725671" cy="369332"/>
          </a:xfrm>
          <a:prstGeom prst="rect">
            <a:avLst/>
          </a:prstGeom>
          <a:noFill/>
        </p:spPr>
        <p:txBody>
          <a:bodyPr wrap="square" rtlCol="0">
            <a:spAutoFit/>
          </a:bodyPr>
          <a:lstStyle/>
          <a:p>
            <a:r>
              <a:rPr lang="en-US" dirty="0"/>
              <a:t>Warp</a:t>
            </a:r>
          </a:p>
        </p:txBody>
      </p:sp>
      <p:sp>
        <p:nvSpPr>
          <p:cNvPr id="26" name="TextBox 25">
            <a:extLst>
              <a:ext uri="{FF2B5EF4-FFF2-40B4-BE49-F238E27FC236}">
                <a16:creationId xmlns:a16="http://schemas.microsoft.com/office/drawing/2014/main" id="{4391AFFF-0BBA-4B87-AEA0-3802A228928F}"/>
              </a:ext>
            </a:extLst>
          </p:cNvPr>
          <p:cNvSpPr txBox="1"/>
          <p:nvPr/>
        </p:nvSpPr>
        <p:spPr>
          <a:xfrm>
            <a:off x="7470791" y="5936174"/>
            <a:ext cx="721595" cy="369332"/>
          </a:xfrm>
          <a:prstGeom prst="rect">
            <a:avLst/>
          </a:prstGeom>
          <a:noFill/>
        </p:spPr>
        <p:txBody>
          <a:bodyPr wrap="square" rtlCol="0">
            <a:spAutoFit/>
          </a:bodyPr>
          <a:lstStyle/>
          <a:p>
            <a:r>
              <a:rPr lang="en-US" dirty="0"/>
              <a:t>Weft</a:t>
            </a:r>
          </a:p>
        </p:txBody>
      </p:sp>
      <p:sp>
        <p:nvSpPr>
          <p:cNvPr id="27" name="TextBox 26">
            <a:extLst>
              <a:ext uri="{FF2B5EF4-FFF2-40B4-BE49-F238E27FC236}">
                <a16:creationId xmlns:a16="http://schemas.microsoft.com/office/drawing/2014/main" id="{198AADC8-5073-4025-B566-5C2EA5EE6B75}"/>
              </a:ext>
            </a:extLst>
          </p:cNvPr>
          <p:cNvSpPr txBox="1"/>
          <p:nvPr/>
        </p:nvSpPr>
        <p:spPr>
          <a:xfrm>
            <a:off x="3278698" y="5946396"/>
            <a:ext cx="876181" cy="369332"/>
          </a:xfrm>
          <a:prstGeom prst="rect">
            <a:avLst/>
          </a:prstGeom>
          <a:noFill/>
        </p:spPr>
        <p:txBody>
          <a:bodyPr wrap="square" rtlCol="0">
            <a:spAutoFit/>
          </a:bodyPr>
          <a:lstStyle/>
          <a:p>
            <a:r>
              <a:rPr lang="en-US" dirty="0"/>
              <a:t>Weave</a:t>
            </a:r>
          </a:p>
        </p:txBody>
      </p:sp>
      <p:pic>
        <p:nvPicPr>
          <p:cNvPr id="3" name="Picture 2" descr="A picture containing fabric&#10;&#10;Description automatically generated">
            <a:extLst>
              <a:ext uri="{FF2B5EF4-FFF2-40B4-BE49-F238E27FC236}">
                <a16:creationId xmlns:a16="http://schemas.microsoft.com/office/drawing/2014/main" id="{EF62FEAB-6270-45A4-AA80-9D8B90ABA9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3229" y="1653540"/>
            <a:ext cx="3810000" cy="1905000"/>
          </a:xfrm>
          <a:prstGeom prst="rect">
            <a:avLst/>
          </a:prstGeom>
        </p:spPr>
      </p:pic>
      <p:pic>
        <p:nvPicPr>
          <p:cNvPr id="8" name="Picture 7" descr="Background pattern&#10;&#10;Description automatically generated">
            <a:extLst>
              <a:ext uri="{FF2B5EF4-FFF2-40B4-BE49-F238E27FC236}">
                <a16:creationId xmlns:a16="http://schemas.microsoft.com/office/drawing/2014/main" id="{6A52FA23-6A68-4B7A-A2A9-8EFBE2A2CCC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6589" y="1653540"/>
            <a:ext cx="3810000" cy="1905000"/>
          </a:xfrm>
          <a:prstGeom prst="rect">
            <a:avLst/>
          </a:prstGeom>
        </p:spPr>
      </p:pic>
      <p:pic>
        <p:nvPicPr>
          <p:cNvPr id="10" name="Picture 9" descr="Background pattern&#10;&#10;Description automatically generated">
            <a:extLst>
              <a:ext uri="{FF2B5EF4-FFF2-40B4-BE49-F238E27FC236}">
                <a16:creationId xmlns:a16="http://schemas.microsoft.com/office/drawing/2014/main" id="{67D142E0-B637-49D3-8E09-CCB1941BF06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03229" y="4031174"/>
            <a:ext cx="3810000" cy="1905000"/>
          </a:xfrm>
          <a:prstGeom prst="rect">
            <a:avLst/>
          </a:prstGeom>
        </p:spPr>
      </p:pic>
      <p:pic>
        <p:nvPicPr>
          <p:cNvPr id="14" name="Picture 13" descr="A picture containing fabric, tiled&#10;&#10;Description automatically generated">
            <a:extLst>
              <a:ext uri="{FF2B5EF4-FFF2-40B4-BE49-F238E27FC236}">
                <a16:creationId xmlns:a16="http://schemas.microsoft.com/office/drawing/2014/main" id="{AA6F33C8-1F44-44A4-A9FD-BE2D6F2797A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26589" y="4041396"/>
            <a:ext cx="3810000" cy="1905000"/>
          </a:xfrm>
          <a:prstGeom prst="rect">
            <a:avLst/>
          </a:prstGeom>
        </p:spPr>
      </p:pic>
    </p:spTree>
    <p:extLst>
      <p:ext uri="{BB962C8B-B14F-4D97-AF65-F5344CB8AC3E}">
        <p14:creationId xmlns:p14="http://schemas.microsoft.com/office/powerpoint/2010/main" val="3662925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C6483B20-2EF6-467D-B98F-CE604880F2B0}"/>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Loose Lay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Foundations Color Options</a:t>
            </a:r>
            <a:endParaRPr lang="en-US" sz="900" b="1" dirty="0">
              <a:solidFill>
                <a:schemeClr val="bg1"/>
              </a:solidFill>
            </a:endParaRPr>
          </a:p>
        </p:txBody>
      </p:sp>
      <p:sp>
        <p:nvSpPr>
          <p:cNvPr id="12" name="TextBox 11">
            <a:extLst>
              <a:ext uri="{FF2B5EF4-FFF2-40B4-BE49-F238E27FC236}">
                <a16:creationId xmlns:a16="http://schemas.microsoft.com/office/drawing/2014/main" id="{4CA7B1DB-6F82-4518-A1FA-90661448EA2C}"/>
              </a:ext>
            </a:extLst>
          </p:cNvPr>
          <p:cNvSpPr txBox="1"/>
          <p:nvPr/>
        </p:nvSpPr>
        <p:spPr>
          <a:xfrm>
            <a:off x="364381" y="3717927"/>
            <a:ext cx="2844984" cy="369332"/>
          </a:xfrm>
          <a:prstGeom prst="rect">
            <a:avLst/>
          </a:prstGeom>
          <a:noFill/>
        </p:spPr>
        <p:txBody>
          <a:bodyPr wrap="square" rtlCol="0">
            <a:spAutoFit/>
          </a:bodyPr>
          <a:lstStyle/>
          <a:p>
            <a:pPr algn="ctr"/>
            <a:r>
              <a:rPr lang="en-US" dirty="0"/>
              <a:t>Power Grid- Coastal Gray</a:t>
            </a:r>
          </a:p>
        </p:txBody>
      </p:sp>
      <p:sp>
        <p:nvSpPr>
          <p:cNvPr id="13" name="TextBox 12">
            <a:extLst>
              <a:ext uri="{FF2B5EF4-FFF2-40B4-BE49-F238E27FC236}">
                <a16:creationId xmlns:a16="http://schemas.microsoft.com/office/drawing/2014/main" id="{60DEF150-321F-4B3B-994E-20B20A3951EB}"/>
              </a:ext>
            </a:extLst>
          </p:cNvPr>
          <p:cNvSpPr txBox="1"/>
          <p:nvPr/>
        </p:nvSpPr>
        <p:spPr>
          <a:xfrm>
            <a:off x="3556196" y="3727700"/>
            <a:ext cx="2457621" cy="369332"/>
          </a:xfrm>
          <a:prstGeom prst="rect">
            <a:avLst/>
          </a:prstGeom>
          <a:noFill/>
        </p:spPr>
        <p:txBody>
          <a:bodyPr wrap="square" rtlCol="0">
            <a:spAutoFit/>
          </a:bodyPr>
          <a:lstStyle/>
          <a:p>
            <a:pPr algn="ctr"/>
            <a:r>
              <a:rPr lang="en-US" dirty="0"/>
              <a:t>Power Grid- Parchment</a:t>
            </a:r>
          </a:p>
        </p:txBody>
      </p:sp>
      <p:sp>
        <p:nvSpPr>
          <p:cNvPr id="15" name="TextBox 14">
            <a:extLst>
              <a:ext uri="{FF2B5EF4-FFF2-40B4-BE49-F238E27FC236}">
                <a16:creationId xmlns:a16="http://schemas.microsoft.com/office/drawing/2014/main" id="{57CA2DBF-9FFB-4BC1-8F92-D3843DD95876}"/>
              </a:ext>
            </a:extLst>
          </p:cNvPr>
          <p:cNvSpPr txBox="1"/>
          <p:nvPr/>
        </p:nvSpPr>
        <p:spPr>
          <a:xfrm>
            <a:off x="6682096" y="3759445"/>
            <a:ext cx="2222500" cy="374327"/>
          </a:xfrm>
          <a:prstGeom prst="rect">
            <a:avLst/>
          </a:prstGeom>
          <a:noFill/>
        </p:spPr>
        <p:txBody>
          <a:bodyPr wrap="square" rtlCol="0">
            <a:spAutoFit/>
          </a:bodyPr>
          <a:lstStyle/>
          <a:p>
            <a:pPr algn="ctr"/>
            <a:r>
              <a:rPr lang="en-US" dirty="0"/>
              <a:t>Power Grid - Graphite</a:t>
            </a:r>
          </a:p>
        </p:txBody>
      </p:sp>
      <p:sp>
        <p:nvSpPr>
          <p:cNvPr id="17" name="TextBox 16">
            <a:extLst>
              <a:ext uri="{FF2B5EF4-FFF2-40B4-BE49-F238E27FC236}">
                <a16:creationId xmlns:a16="http://schemas.microsoft.com/office/drawing/2014/main" id="{919AA357-DF19-40E6-960A-EE764F352A63}"/>
              </a:ext>
            </a:extLst>
          </p:cNvPr>
          <p:cNvSpPr txBox="1"/>
          <p:nvPr/>
        </p:nvSpPr>
        <p:spPr>
          <a:xfrm>
            <a:off x="686317" y="6411213"/>
            <a:ext cx="2222500" cy="374327"/>
          </a:xfrm>
          <a:prstGeom prst="rect">
            <a:avLst/>
          </a:prstGeom>
          <a:noFill/>
        </p:spPr>
        <p:txBody>
          <a:bodyPr wrap="square" rtlCol="0">
            <a:spAutoFit/>
          </a:bodyPr>
          <a:lstStyle/>
          <a:p>
            <a:pPr algn="ctr"/>
            <a:r>
              <a:rPr lang="en-US" dirty="0"/>
              <a:t>Tangible- Dawn</a:t>
            </a:r>
          </a:p>
        </p:txBody>
      </p:sp>
      <p:sp>
        <p:nvSpPr>
          <p:cNvPr id="19" name="TextBox 18">
            <a:extLst>
              <a:ext uri="{FF2B5EF4-FFF2-40B4-BE49-F238E27FC236}">
                <a16:creationId xmlns:a16="http://schemas.microsoft.com/office/drawing/2014/main" id="{790788B6-1E85-4A51-8479-B0A9369F4A35}"/>
              </a:ext>
            </a:extLst>
          </p:cNvPr>
          <p:cNvSpPr txBox="1"/>
          <p:nvPr/>
        </p:nvSpPr>
        <p:spPr>
          <a:xfrm>
            <a:off x="9605119" y="3720474"/>
            <a:ext cx="2222500" cy="374327"/>
          </a:xfrm>
          <a:prstGeom prst="rect">
            <a:avLst/>
          </a:prstGeom>
          <a:noFill/>
        </p:spPr>
        <p:txBody>
          <a:bodyPr wrap="square" rtlCol="0">
            <a:spAutoFit/>
          </a:bodyPr>
          <a:lstStyle/>
          <a:p>
            <a:pPr algn="ctr"/>
            <a:r>
              <a:rPr lang="en-US" dirty="0"/>
              <a:t>Power Grid- Hemp</a:t>
            </a:r>
          </a:p>
        </p:txBody>
      </p:sp>
      <p:sp>
        <p:nvSpPr>
          <p:cNvPr id="20" name="TextBox 19">
            <a:extLst>
              <a:ext uri="{FF2B5EF4-FFF2-40B4-BE49-F238E27FC236}">
                <a16:creationId xmlns:a16="http://schemas.microsoft.com/office/drawing/2014/main" id="{1344BA8F-41E0-4928-9643-124DB5E956E4}"/>
              </a:ext>
            </a:extLst>
          </p:cNvPr>
          <p:cNvSpPr txBox="1"/>
          <p:nvPr/>
        </p:nvSpPr>
        <p:spPr>
          <a:xfrm>
            <a:off x="3775427" y="6452074"/>
            <a:ext cx="2222500" cy="646331"/>
          </a:xfrm>
          <a:prstGeom prst="rect">
            <a:avLst/>
          </a:prstGeom>
          <a:noFill/>
        </p:spPr>
        <p:txBody>
          <a:bodyPr wrap="square" rtlCol="0">
            <a:spAutoFit/>
          </a:bodyPr>
          <a:lstStyle/>
          <a:p>
            <a:pPr algn="ctr"/>
            <a:r>
              <a:rPr lang="en-US" dirty="0"/>
              <a:t>Tangible- Dusk</a:t>
            </a:r>
          </a:p>
          <a:p>
            <a:pPr algn="ctr"/>
            <a:endParaRPr lang="en-US" dirty="0"/>
          </a:p>
        </p:txBody>
      </p:sp>
      <p:pic>
        <p:nvPicPr>
          <p:cNvPr id="50" name="Picture 49" descr="A picture containing outdoor&#10;&#10;Description automatically generated">
            <a:extLst>
              <a:ext uri="{FF2B5EF4-FFF2-40B4-BE49-F238E27FC236}">
                <a16:creationId xmlns:a16="http://schemas.microsoft.com/office/drawing/2014/main" id="{F043EEEF-8C2E-4558-972A-1DFAA2AFC55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317" y="4113685"/>
            <a:ext cx="2286000" cy="2286000"/>
          </a:xfrm>
          <a:prstGeom prst="rect">
            <a:avLst/>
          </a:prstGeom>
        </p:spPr>
      </p:pic>
      <p:pic>
        <p:nvPicPr>
          <p:cNvPr id="52" name="Picture 51">
            <a:extLst>
              <a:ext uri="{FF2B5EF4-FFF2-40B4-BE49-F238E27FC236}">
                <a16:creationId xmlns:a16="http://schemas.microsoft.com/office/drawing/2014/main" id="{783B6B0D-4A41-4DEC-9E0A-56D3A4C108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1927" y="4166074"/>
            <a:ext cx="2286000" cy="2286000"/>
          </a:xfrm>
          <a:prstGeom prst="rect">
            <a:avLst/>
          </a:prstGeom>
        </p:spPr>
      </p:pic>
      <p:sp>
        <p:nvSpPr>
          <p:cNvPr id="4" name="TextBox 3">
            <a:extLst>
              <a:ext uri="{FF2B5EF4-FFF2-40B4-BE49-F238E27FC236}">
                <a16:creationId xmlns:a16="http://schemas.microsoft.com/office/drawing/2014/main" id="{4CFD9259-58AE-3132-E483-DA0985778C6D}"/>
              </a:ext>
            </a:extLst>
          </p:cNvPr>
          <p:cNvSpPr txBox="1"/>
          <p:nvPr/>
        </p:nvSpPr>
        <p:spPr>
          <a:xfrm>
            <a:off x="9668618" y="6452074"/>
            <a:ext cx="2222500" cy="374327"/>
          </a:xfrm>
          <a:prstGeom prst="rect">
            <a:avLst/>
          </a:prstGeom>
          <a:noFill/>
        </p:spPr>
        <p:txBody>
          <a:bodyPr wrap="square" rtlCol="0">
            <a:spAutoFit/>
          </a:bodyPr>
          <a:lstStyle/>
          <a:p>
            <a:pPr algn="ctr"/>
            <a:r>
              <a:rPr lang="en-US" dirty="0"/>
              <a:t>Terrazzo Grit</a:t>
            </a:r>
          </a:p>
        </p:txBody>
      </p:sp>
      <p:sp>
        <p:nvSpPr>
          <p:cNvPr id="8" name="TextBox 7">
            <a:extLst>
              <a:ext uri="{FF2B5EF4-FFF2-40B4-BE49-F238E27FC236}">
                <a16:creationId xmlns:a16="http://schemas.microsoft.com/office/drawing/2014/main" id="{DA52EEB5-6EE8-CC21-80FE-03313AF3E662}"/>
              </a:ext>
            </a:extLst>
          </p:cNvPr>
          <p:cNvSpPr txBox="1"/>
          <p:nvPr/>
        </p:nvSpPr>
        <p:spPr>
          <a:xfrm>
            <a:off x="6842545" y="6452074"/>
            <a:ext cx="2222500" cy="374327"/>
          </a:xfrm>
          <a:prstGeom prst="rect">
            <a:avLst/>
          </a:prstGeom>
          <a:noFill/>
        </p:spPr>
        <p:txBody>
          <a:bodyPr wrap="square" rtlCol="0">
            <a:spAutoFit/>
          </a:bodyPr>
          <a:lstStyle/>
          <a:p>
            <a:pPr algn="ctr"/>
            <a:r>
              <a:rPr lang="en-US" dirty="0"/>
              <a:t>Terrazzo- Ore</a:t>
            </a:r>
          </a:p>
        </p:txBody>
      </p:sp>
      <p:pic>
        <p:nvPicPr>
          <p:cNvPr id="2" name="Picture 1">
            <a:extLst>
              <a:ext uri="{FF2B5EF4-FFF2-40B4-BE49-F238E27FC236}">
                <a16:creationId xmlns:a16="http://schemas.microsoft.com/office/drawing/2014/main" id="{F4849B66-A672-D852-EE2B-9B5544006947}"/>
              </a:ext>
            </a:extLst>
          </p:cNvPr>
          <p:cNvPicPr>
            <a:picLocks noChangeAspect="1"/>
          </p:cNvPicPr>
          <p:nvPr/>
        </p:nvPicPr>
        <p:blipFill>
          <a:blip r:embed="rId5"/>
          <a:stretch>
            <a:fillRect/>
          </a:stretch>
        </p:blipFill>
        <p:spPr>
          <a:xfrm>
            <a:off x="3711928" y="1484972"/>
            <a:ext cx="2284982" cy="2284982"/>
          </a:xfrm>
          <a:prstGeom prst="rect">
            <a:avLst/>
          </a:prstGeom>
        </p:spPr>
      </p:pic>
      <p:pic>
        <p:nvPicPr>
          <p:cNvPr id="5" name="Picture 4">
            <a:extLst>
              <a:ext uri="{FF2B5EF4-FFF2-40B4-BE49-F238E27FC236}">
                <a16:creationId xmlns:a16="http://schemas.microsoft.com/office/drawing/2014/main" id="{7259CB91-5FDB-B118-81ED-D4C15EFBEF69}"/>
              </a:ext>
            </a:extLst>
          </p:cNvPr>
          <p:cNvPicPr>
            <a:picLocks noChangeAspect="1"/>
          </p:cNvPicPr>
          <p:nvPr/>
        </p:nvPicPr>
        <p:blipFill>
          <a:blip r:embed="rId6"/>
          <a:stretch>
            <a:fillRect/>
          </a:stretch>
        </p:blipFill>
        <p:spPr>
          <a:xfrm>
            <a:off x="672592" y="1442719"/>
            <a:ext cx="2284982" cy="2284982"/>
          </a:xfrm>
          <a:prstGeom prst="rect">
            <a:avLst/>
          </a:prstGeom>
        </p:spPr>
      </p:pic>
      <p:pic>
        <p:nvPicPr>
          <p:cNvPr id="9" name="Picture 8">
            <a:extLst>
              <a:ext uri="{FF2B5EF4-FFF2-40B4-BE49-F238E27FC236}">
                <a16:creationId xmlns:a16="http://schemas.microsoft.com/office/drawing/2014/main" id="{F85AD86E-ACAE-996E-FD6C-5DB872466F63}"/>
              </a:ext>
            </a:extLst>
          </p:cNvPr>
          <p:cNvPicPr>
            <a:picLocks noChangeAspect="1"/>
          </p:cNvPicPr>
          <p:nvPr/>
        </p:nvPicPr>
        <p:blipFill>
          <a:blip r:embed="rId7"/>
          <a:stretch>
            <a:fillRect/>
          </a:stretch>
        </p:blipFill>
        <p:spPr>
          <a:xfrm>
            <a:off x="6682096" y="1483956"/>
            <a:ext cx="2285999" cy="2285999"/>
          </a:xfrm>
          <a:prstGeom prst="rect">
            <a:avLst/>
          </a:prstGeom>
        </p:spPr>
      </p:pic>
      <p:pic>
        <p:nvPicPr>
          <p:cNvPr id="11" name="Picture 10">
            <a:extLst>
              <a:ext uri="{FF2B5EF4-FFF2-40B4-BE49-F238E27FC236}">
                <a16:creationId xmlns:a16="http://schemas.microsoft.com/office/drawing/2014/main" id="{4144F6D8-CD3A-273D-8785-C78FDC71505D}"/>
              </a:ext>
            </a:extLst>
          </p:cNvPr>
          <p:cNvPicPr>
            <a:picLocks noChangeAspect="1"/>
          </p:cNvPicPr>
          <p:nvPr/>
        </p:nvPicPr>
        <p:blipFill>
          <a:blip r:embed="rId8"/>
          <a:stretch>
            <a:fillRect/>
          </a:stretch>
        </p:blipFill>
        <p:spPr>
          <a:xfrm>
            <a:off x="9605118" y="1463535"/>
            <a:ext cx="2290292" cy="2290292"/>
          </a:xfrm>
          <a:prstGeom prst="rect">
            <a:avLst/>
          </a:prstGeom>
        </p:spPr>
      </p:pic>
      <p:pic>
        <p:nvPicPr>
          <p:cNvPr id="14" name="Picture 13">
            <a:extLst>
              <a:ext uri="{FF2B5EF4-FFF2-40B4-BE49-F238E27FC236}">
                <a16:creationId xmlns:a16="http://schemas.microsoft.com/office/drawing/2014/main" id="{51D36042-44DF-5C1A-9239-D1267CE6983C}"/>
              </a:ext>
            </a:extLst>
          </p:cNvPr>
          <p:cNvPicPr>
            <a:picLocks noChangeAspect="1"/>
          </p:cNvPicPr>
          <p:nvPr/>
        </p:nvPicPr>
        <p:blipFill>
          <a:blip r:embed="rId9"/>
          <a:stretch>
            <a:fillRect/>
          </a:stretch>
        </p:blipFill>
        <p:spPr>
          <a:xfrm>
            <a:off x="6682096" y="4166074"/>
            <a:ext cx="2287968" cy="2287968"/>
          </a:xfrm>
          <a:prstGeom prst="rect">
            <a:avLst/>
          </a:prstGeom>
        </p:spPr>
      </p:pic>
      <p:pic>
        <p:nvPicPr>
          <p:cNvPr id="16" name="Picture 15">
            <a:extLst>
              <a:ext uri="{FF2B5EF4-FFF2-40B4-BE49-F238E27FC236}">
                <a16:creationId xmlns:a16="http://schemas.microsoft.com/office/drawing/2014/main" id="{285B3E03-1DDC-C6A8-3ADC-6F4550210234}"/>
              </a:ext>
            </a:extLst>
          </p:cNvPr>
          <p:cNvPicPr>
            <a:picLocks noChangeAspect="1"/>
          </p:cNvPicPr>
          <p:nvPr/>
        </p:nvPicPr>
        <p:blipFill>
          <a:blip r:embed="rId10"/>
          <a:stretch>
            <a:fillRect/>
          </a:stretch>
        </p:blipFill>
        <p:spPr>
          <a:xfrm>
            <a:off x="9605118" y="4166074"/>
            <a:ext cx="2286000" cy="2286000"/>
          </a:xfrm>
          <a:prstGeom prst="rect">
            <a:avLst/>
          </a:prstGeom>
        </p:spPr>
      </p:pic>
    </p:spTree>
    <p:extLst>
      <p:ext uri="{BB962C8B-B14F-4D97-AF65-F5344CB8AC3E}">
        <p14:creationId xmlns:p14="http://schemas.microsoft.com/office/powerpoint/2010/main" val="2988600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C6483B20-2EF6-467D-B98F-CE604880F2B0}"/>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Polished Concrete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 Color Offering</a:t>
            </a:r>
            <a:endParaRPr lang="en-US" sz="900" b="1" dirty="0">
              <a:solidFill>
                <a:schemeClr val="bg1"/>
              </a:solidFill>
            </a:endParaRPr>
          </a:p>
        </p:txBody>
      </p:sp>
      <p:sp>
        <p:nvSpPr>
          <p:cNvPr id="11" name="TextBox 10">
            <a:extLst>
              <a:ext uri="{FF2B5EF4-FFF2-40B4-BE49-F238E27FC236}">
                <a16:creationId xmlns:a16="http://schemas.microsoft.com/office/drawing/2014/main" id="{25262112-C768-4E71-8F2D-84DFEB32FF9F}"/>
              </a:ext>
            </a:extLst>
          </p:cNvPr>
          <p:cNvSpPr txBox="1"/>
          <p:nvPr/>
        </p:nvSpPr>
        <p:spPr>
          <a:xfrm>
            <a:off x="541671" y="6409861"/>
            <a:ext cx="2485734" cy="307777"/>
          </a:xfrm>
          <a:prstGeom prst="rect">
            <a:avLst/>
          </a:prstGeom>
          <a:noFill/>
        </p:spPr>
        <p:txBody>
          <a:bodyPr wrap="square" rtlCol="0">
            <a:spAutoFit/>
          </a:bodyPr>
          <a:lstStyle/>
          <a:p>
            <a:pPr algn="ctr"/>
            <a:r>
              <a:rPr lang="en-US" sz="1400" dirty="0"/>
              <a:t>Polished Concrete- Reflective</a:t>
            </a:r>
          </a:p>
        </p:txBody>
      </p:sp>
      <p:sp>
        <p:nvSpPr>
          <p:cNvPr id="12" name="TextBox 11">
            <a:extLst>
              <a:ext uri="{FF2B5EF4-FFF2-40B4-BE49-F238E27FC236}">
                <a16:creationId xmlns:a16="http://schemas.microsoft.com/office/drawing/2014/main" id="{4CA7B1DB-6F82-4518-A1FA-90661448EA2C}"/>
              </a:ext>
            </a:extLst>
          </p:cNvPr>
          <p:cNvSpPr txBox="1"/>
          <p:nvPr/>
        </p:nvSpPr>
        <p:spPr>
          <a:xfrm>
            <a:off x="3637323" y="6409861"/>
            <a:ext cx="2409100" cy="307777"/>
          </a:xfrm>
          <a:prstGeom prst="rect">
            <a:avLst/>
          </a:prstGeom>
          <a:noFill/>
        </p:spPr>
        <p:txBody>
          <a:bodyPr wrap="square" rtlCol="0">
            <a:spAutoFit/>
          </a:bodyPr>
          <a:lstStyle/>
          <a:p>
            <a:pPr algn="ctr"/>
            <a:r>
              <a:rPr lang="en-US" sz="1400" dirty="0"/>
              <a:t>Polished Concrete- Sandpaper</a:t>
            </a:r>
          </a:p>
        </p:txBody>
      </p:sp>
      <p:sp>
        <p:nvSpPr>
          <p:cNvPr id="13" name="TextBox 12">
            <a:extLst>
              <a:ext uri="{FF2B5EF4-FFF2-40B4-BE49-F238E27FC236}">
                <a16:creationId xmlns:a16="http://schemas.microsoft.com/office/drawing/2014/main" id="{60DEF150-321F-4B3B-994E-20B20A3951EB}"/>
              </a:ext>
            </a:extLst>
          </p:cNvPr>
          <p:cNvSpPr txBox="1"/>
          <p:nvPr/>
        </p:nvSpPr>
        <p:spPr>
          <a:xfrm>
            <a:off x="6439997" y="6358927"/>
            <a:ext cx="2222500" cy="307777"/>
          </a:xfrm>
          <a:prstGeom prst="rect">
            <a:avLst/>
          </a:prstGeom>
          <a:noFill/>
        </p:spPr>
        <p:txBody>
          <a:bodyPr wrap="square" rtlCol="0">
            <a:spAutoFit/>
          </a:bodyPr>
          <a:lstStyle/>
          <a:p>
            <a:pPr algn="ctr"/>
            <a:r>
              <a:rPr lang="en-US" sz="1400" dirty="0"/>
              <a:t>Polished Concrete- Scoring</a:t>
            </a:r>
          </a:p>
        </p:txBody>
      </p:sp>
      <p:sp>
        <p:nvSpPr>
          <p:cNvPr id="14" name="TextBox 13">
            <a:extLst>
              <a:ext uri="{FF2B5EF4-FFF2-40B4-BE49-F238E27FC236}">
                <a16:creationId xmlns:a16="http://schemas.microsoft.com/office/drawing/2014/main" id="{DD69DA5F-70D5-4C6D-898E-B7D2422D6A06}"/>
              </a:ext>
            </a:extLst>
          </p:cNvPr>
          <p:cNvSpPr txBox="1"/>
          <p:nvPr/>
        </p:nvSpPr>
        <p:spPr>
          <a:xfrm>
            <a:off x="9302070" y="6361556"/>
            <a:ext cx="2222500" cy="307777"/>
          </a:xfrm>
          <a:prstGeom prst="rect">
            <a:avLst/>
          </a:prstGeom>
          <a:noFill/>
        </p:spPr>
        <p:txBody>
          <a:bodyPr wrap="square" rtlCol="0">
            <a:spAutoFit/>
          </a:bodyPr>
          <a:lstStyle/>
          <a:p>
            <a:pPr algn="ctr"/>
            <a:r>
              <a:rPr lang="en-US" sz="1400" dirty="0"/>
              <a:t>Polished Concrete- Ambient</a:t>
            </a:r>
          </a:p>
        </p:txBody>
      </p:sp>
      <p:pic>
        <p:nvPicPr>
          <p:cNvPr id="5" name="Picture 4">
            <a:extLst>
              <a:ext uri="{FF2B5EF4-FFF2-40B4-BE49-F238E27FC236}">
                <a16:creationId xmlns:a16="http://schemas.microsoft.com/office/drawing/2014/main" id="{68CBC090-3037-4C8D-AA31-EA6933B46A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5228" y="4123861"/>
            <a:ext cx="2286000" cy="2286000"/>
          </a:xfrm>
          <a:prstGeom prst="rect">
            <a:avLst/>
          </a:prstGeom>
        </p:spPr>
      </p:pic>
      <p:pic>
        <p:nvPicPr>
          <p:cNvPr id="8" name="Picture 7">
            <a:extLst>
              <a:ext uri="{FF2B5EF4-FFF2-40B4-BE49-F238E27FC236}">
                <a16:creationId xmlns:a16="http://schemas.microsoft.com/office/drawing/2014/main" id="{4F288FDD-3E22-4082-861E-D03CDEE6672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39997" y="4123861"/>
            <a:ext cx="2286000" cy="2286000"/>
          </a:xfrm>
          <a:prstGeom prst="rect">
            <a:avLst/>
          </a:prstGeom>
        </p:spPr>
      </p:pic>
      <p:pic>
        <p:nvPicPr>
          <p:cNvPr id="2" name="Picture 1">
            <a:extLst>
              <a:ext uri="{FF2B5EF4-FFF2-40B4-BE49-F238E27FC236}">
                <a16:creationId xmlns:a16="http://schemas.microsoft.com/office/drawing/2014/main" id="{380EA0C5-BBFB-DBB1-2328-0BB0B27F882A}"/>
              </a:ext>
            </a:extLst>
          </p:cNvPr>
          <p:cNvPicPr>
            <a:picLocks noChangeAspect="1"/>
          </p:cNvPicPr>
          <p:nvPr/>
        </p:nvPicPr>
        <p:blipFill>
          <a:blip r:embed="rId5"/>
          <a:stretch>
            <a:fillRect/>
          </a:stretch>
        </p:blipFill>
        <p:spPr>
          <a:xfrm>
            <a:off x="666866" y="1416817"/>
            <a:ext cx="2286000" cy="2286000"/>
          </a:xfrm>
          <a:prstGeom prst="rect">
            <a:avLst/>
          </a:prstGeom>
        </p:spPr>
      </p:pic>
      <p:sp>
        <p:nvSpPr>
          <p:cNvPr id="4" name="TextBox 3">
            <a:extLst>
              <a:ext uri="{FF2B5EF4-FFF2-40B4-BE49-F238E27FC236}">
                <a16:creationId xmlns:a16="http://schemas.microsoft.com/office/drawing/2014/main" id="{5388ED80-5495-C132-4CA3-C4D179C9194A}"/>
              </a:ext>
            </a:extLst>
          </p:cNvPr>
          <p:cNvSpPr txBox="1"/>
          <p:nvPr/>
        </p:nvSpPr>
        <p:spPr>
          <a:xfrm>
            <a:off x="672592" y="3717927"/>
            <a:ext cx="2222500" cy="374327"/>
          </a:xfrm>
          <a:prstGeom prst="rect">
            <a:avLst/>
          </a:prstGeom>
          <a:noFill/>
        </p:spPr>
        <p:txBody>
          <a:bodyPr wrap="square" rtlCol="0">
            <a:spAutoFit/>
          </a:bodyPr>
          <a:lstStyle/>
          <a:p>
            <a:pPr algn="ctr"/>
            <a:r>
              <a:rPr lang="en-US" dirty="0"/>
              <a:t>Power Grid- Pearl</a:t>
            </a:r>
          </a:p>
        </p:txBody>
      </p:sp>
      <p:sp>
        <p:nvSpPr>
          <p:cNvPr id="6" name="TextBox 5">
            <a:extLst>
              <a:ext uri="{FF2B5EF4-FFF2-40B4-BE49-F238E27FC236}">
                <a16:creationId xmlns:a16="http://schemas.microsoft.com/office/drawing/2014/main" id="{F0221B29-FD37-1C34-183E-96E3B3FD2555}"/>
              </a:ext>
            </a:extLst>
          </p:cNvPr>
          <p:cNvSpPr txBox="1"/>
          <p:nvPr/>
        </p:nvSpPr>
        <p:spPr>
          <a:xfrm>
            <a:off x="3666978" y="3702817"/>
            <a:ext cx="2222500" cy="374327"/>
          </a:xfrm>
          <a:prstGeom prst="rect">
            <a:avLst/>
          </a:prstGeom>
          <a:noFill/>
        </p:spPr>
        <p:txBody>
          <a:bodyPr wrap="square" rtlCol="0">
            <a:spAutoFit/>
          </a:bodyPr>
          <a:lstStyle/>
          <a:p>
            <a:pPr algn="ctr"/>
            <a:r>
              <a:rPr lang="en-US" dirty="0"/>
              <a:t>Power Grid- Nickel</a:t>
            </a:r>
          </a:p>
        </p:txBody>
      </p:sp>
      <p:pic>
        <p:nvPicPr>
          <p:cNvPr id="9" name="Picture 8">
            <a:extLst>
              <a:ext uri="{FF2B5EF4-FFF2-40B4-BE49-F238E27FC236}">
                <a16:creationId xmlns:a16="http://schemas.microsoft.com/office/drawing/2014/main" id="{F56620C9-35CF-80EF-C4D0-4268B9756D5B}"/>
              </a:ext>
            </a:extLst>
          </p:cNvPr>
          <p:cNvPicPr>
            <a:picLocks noChangeAspect="1"/>
          </p:cNvPicPr>
          <p:nvPr/>
        </p:nvPicPr>
        <p:blipFill>
          <a:blip r:embed="rId6"/>
          <a:stretch>
            <a:fillRect/>
          </a:stretch>
        </p:blipFill>
        <p:spPr>
          <a:xfrm>
            <a:off x="3635229" y="1431927"/>
            <a:ext cx="2286000" cy="2286000"/>
          </a:xfrm>
          <a:prstGeom prst="rect">
            <a:avLst/>
          </a:prstGeom>
        </p:spPr>
      </p:pic>
      <p:pic>
        <p:nvPicPr>
          <p:cNvPr id="15" name="Picture 14">
            <a:extLst>
              <a:ext uri="{FF2B5EF4-FFF2-40B4-BE49-F238E27FC236}">
                <a16:creationId xmlns:a16="http://schemas.microsoft.com/office/drawing/2014/main" id="{015495E0-AA8C-E660-D92A-26CFD926DD51}"/>
              </a:ext>
            </a:extLst>
          </p:cNvPr>
          <p:cNvPicPr>
            <a:picLocks noChangeAspect="1"/>
          </p:cNvPicPr>
          <p:nvPr/>
        </p:nvPicPr>
        <p:blipFill>
          <a:blip r:embed="rId7"/>
          <a:stretch>
            <a:fillRect/>
          </a:stretch>
        </p:blipFill>
        <p:spPr>
          <a:xfrm>
            <a:off x="666866" y="4123861"/>
            <a:ext cx="2286000" cy="2286000"/>
          </a:xfrm>
          <a:prstGeom prst="rect">
            <a:avLst/>
          </a:prstGeom>
        </p:spPr>
      </p:pic>
      <p:pic>
        <p:nvPicPr>
          <p:cNvPr id="16" name="Picture 15">
            <a:extLst>
              <a:ext uri="{FF2B5EF4-FFF2-40B4-BE49-F238E27FC236}">
                <a16:creationId xmlns:a16="http://schemas.microsoft.com/office/drawing/2014/main" id="{C0BCAC50-6F8E-1B65-93D5-DA92F1E024AB}"/>
              </a:ext>
            </a:extLst>
          </p:cNvPr>
          <p:cNvPicPr>
            <a:picLocks noChangeAspect="1"/>
          </p:cNvPicPr>
          <p:nvPr/>
        </p:nvPicPr>
        <p:blipFill>
          <a:blip r:embed="rId8"/>
          <a:stretch>
            <a:fillRect/>
          </a:stretch>
        </p:blipFill>
        <p:spPr>
          <a:xfrm>
            <a:off x="9270320" y="4092254"/>
            <a:ext cx="2286000" cy="2286000"/>
          </a:xfrm>
          <a:prstGeom prst="rect">
            <a:avLst/>
          </a:prstGeom>
        </p:spPr>
      </p:pic>
    </p:spTree>
    <p:extLst>
      <p:ext uri="{BB962C8B-B14F-4D97-AF65-F5344CB8AC3E}">
        <p14:creationId xmlns:p14="http://schemas.microsoft.com/office/powerpoint/2010/main" val="19856624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C6483B20-2EF6-467D-B98F-CE604880F2B0}"/>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 </a:t>
            </a:r>
            <a:r>
              <a:rPr lang="en-US" sz="2000" b="1" dirty="0">
                <a:solidFill>
                  <a:schemeClr val="bg1"/>
                </a:solidFill>
              </a:rPr>
              <a:t>Pike &amp; Shenandoah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Foundations Color Options</a:t>
            </a:r>
            <a:endParaRPr lang="en-US" sz="900" b="1" dirty="0">
              <a:solidFill>
                <a:schemeClr val="bg1"/>
              </a:solidFill>
            </a:endParaRPr>
          </a:p>
        </p:txBody>
      </p:sp>
      <p:sp>
        <p:nvSpPr>
          <p:cNvPr id="11" name="TextBox 10">
            <a:extLst>
              <a:ext uri="{FF2B5EF4-FFF2-40B4-BE49-F238E27FC236}">
                <a16:creationId xmlns:a16="http://schemas.microsoft.com/office/drawing/2014/main" id="{25262112-C768-4E71-8F2D-84DFEB32FF9F}"/>
              </a:ext>
            </a:extLst>
          </p:cNvPr>
          <p:cNvSpPr txBox="1"/>
          <p:nvPr/>
        </p:nvSpPr>
        <p:spPr>
          <a:xfrm>
            <a:off x="480406" y="3738583"/>
            <a:ext cx="2222500" cy="369332"/>
          </a:xfrm>
          <a:prstGeom prst="rect">
            <a:avLst/>
          </a:prstGeom>
          <a:noFill/>
        </p:spPr>
        <p:txBody>
          <a:bodyPr wrap="square" rtlCol="0">
            <a:spAutoFit/>
          </a:bodyPr>
          <a:lstStyle/>
          <a:p>
            <a:pPr algn="ctr"/>
            <a:r>
              <a:rPr lang="en-US" dirty="0"/>
              <a:t>Chevron- Flourish</a:t>
            </a:r>
          </a:p>
        </p:txBody>
      </p:sp>
      <p:sp>
        <p:nvSpPr>
          <p:cNvPr id="12" name="TextBox 11">
            <a:extLst>
              <a:ext uri="{FF2B5EF4-FFF2-40B4-BE49-F238E27FC236}">
                <a16:creationId xmlns:a16="http://schemas.microsoft.com/office/drawing/2014/main" id="{4CA7B1DB-6F82-4518-A1FA-90661448EA2C}"/>
              </a:ext>
            </a:extLst>
          </p:cNvPr>
          <p:cNvSpPr txBox="1"/>
          <p:nvPr/>
        </p:nvSpPr>
        <p:spPr>
          <a:xfrm>
            <a:off x="3393414" y="3713868"/>
            <a:ext cx="2409100" cy="369332"/>
          </a:xfrm>
          <a:prstGeom prst="rect">
            <a:avLst/>
          </a:prstGeom>
          <a:noFill/>
        </p:spPr>
        <p:txBody>
          <a:bodyPr wrap="square" rtlCol="0">
            <a:spAutoFit/>
          </a:bodyPr>
          <a:lstStyle/>
          <a:p>
            <a:pPr algn="ctr"/>
            <a:r>
              <a:rPr lang="en-US" dirty="0"/>
              <a:t>Chevron- Abundance</a:t>
            </a:r>
          </a:p>
        </p:txBody>
      </p:sp>
      <p:sp>
        <p:nvSpPr>
          <p:cNvPr id="13" name="TextBox 12">
            <a:extLst>
              <a:ext uri="{FF2B5EF4-FFF2-40B4-BE49-F238E27FC236}">
                <a16:creationId xmlns:a16="http://schemas.microsoft.com/office/drawing/2014/main" id="{60DEF150-321F-4B3B-994E-20B20A3951EB}"/>
              </a:ext>
            </a:extLst>
          </p:cNvPr>
          <p:cNvSpPr txBox="1"/>
          <p:nvPr/>
        </p:nvSpPr>
        <p:spPr>
          <a:xfrm>
            <a:off x="6413236" y="3711301"/>
            <a:ext cx="2222500" cy="369332"/>
          </a:xfrm>
          <a:prstGeom prst="rect">
            <a:avLst/>
          </a:prstGeom>
          <a:noFill/>
        </p:spPr>
        <p:txBody>
          <a:bodyPr wrap="square" rtlCol="0">
            <a:spAutoFit/>
          </a:bodyPr>
          <a:lstStyle/>
          <a:p>
            <a:pPr algn="ctr"/>
            <a:r>
              <a:rPr lang="en-US" dirty="0"/>
              <a:t>Chevron- Mesmerize</a:t>
            </a:r>
          </a:p>
        </p:txBody>
      </p:sp>
      <p:sp>
        <p:nvSpPr>
          <p:cNvPr id="14" name="TextBox 13">
            <a:extLst>
              <a:ext uri="{FF2B5EF4-FFF2-40B4-BE49-F238E27FC236}">
                <a16:creationId xmlns:a16="http://schemas.microsoft.com/office/drawing/2014/main" id="{DD69DA5F-70D5-4C6D-898E-B7D2422D6A06}"/>
              </a:ext>
            </a:extLst>
          </p:cNvPr>
          <p:cNvSpPr txBox="1"/>
          <p:nvPr/>
        </p:nvSpPr>
        <p:spPr>
          <a:xfrm>
            <a:off x="9469528" y="3715350"/>
            <a:ext cx="2222500" cy="369332"/>
          </a:xfrm>
          <a:prstGeom prst="rect">
            <a:avLst/>
          </a:prstGeom>
          <a:noFill/>
        </p:spPr>
        <p:txBody>
          <a:bodyPr wrap="square" rtlCol="0">
            <a:spAutoFit/>
          </a:bodyPr>
          <a:lstStyle/>
          <a:p>
            <a:pPr algn="ctr"/>
            <a:r>
              <a:rPr lang="en-US" dirty="0"/>
              <a:t>Chevron- Thrive</a:t>
            </a:r>
          </a:p>
        </p:txBody>
      </p:sp>
      <p:sp>
        <p:nvSpPr>
          <p:cNvPr id="16" name="TextBox 15">
            <a:extLst>
              <a:ext uri="{FF2B5EF4-FFF2-40B4-BE49-F238E27FC236}">
                <a16:creationId xmlns:a16="http://schemas.microsoft.com/office/drawing/2014/main" id="{D1ACC65E-E217-4408-8F8A-9DAB44A506FE}"/>
              </a:ext>
            </a:extLst>
          </p:cNvPr>
          <p:cNvSpPr txBox="1"/>
          <p:nvPr/>
        </p:nvSpPr>
        <p:spPr>
          <a:xfrm>
            <a:off x="519534" y="6400410"/>
            <a:ext cx="2421785" cy="369332"/>
          </a:xfrm>
          <a:prstGeom prst="rect">
            <a:avLst/>
          </a:prstGeom>
          <a:noFill/>
        </p:spPr>
        <p:txBody>
          <a:bodyPr wrap="square" rtlCol="0">
            <a:spAutoFit/>
          </a:bodyPr>
          <a:lstStyle/>
          <a:p>
            <a:pPr algn="ctr"/>
            <a:r>
              <a:rPr lang="en-US" dirty="0"/>
              <a:t>Heritage Wood- Legacy</a:t>
            </a:r>
          </a:p>
        </p:txBody>
      </p:sp>
      <p:sp>
        <p:nvSpPr>
          <p:cNvPr id="17" name="TextBox 16">
            <a:extLst>
              <a:ext uri="{FF2B5EF4-FFF2-40B4-BE49-F238E27FC236}">
                <a16:creationId xmlns:a16="http://schemas.microsoft.com/office/drawing/2014/main" id="{919AA357-DF19-40E6-960A-EE764F352A63}"/>
              </a:ext>
            </a:extLst>
          </p:cNvPr>
          <p:cNvSpPr txBox="1"/>
          <p:nvPr/>
        </p:nvSpPr>
        <p:spPr>
          <a:xfrm>
            <a:off x="9293450" y="6396552"/>
            <a:ext cx="2503710" cy="369332"/>
          </a:xfrm>
          <a:prstGeom prst="rect">
            <a:avLst/>
          </a:prstGeom>
          <a:noFill/>
        </p:spPr>
        <p:txBody>
          <a:bodyPr wrap="square" rtlCol="0">
            <a:spAutoFit/>
          </a:bodyPr>
          <a:lstStyle/>
          <a:p>
            <a:pPr algn="ctr"/>
            <a:r>
              <a:rPr lang="en-US" dirty="0"/>
              <a:t>Heritage Wood- Courage</a:t>
            </a:r>
          </a:p>
        </p:txBody>
      </p:sp>
      <p:sp>
        <p:nvSpPr>
          <p:cNvPr id="18" name="TextBox 17">
            <a:extLst>
              <a:ext uri="{FF2B5EF4-FFF2-40B4-BE49-F238E27FC236}">
                <a16:creationId xmlns:a16="http://schemas.microsoft.com/office/drawing/2014/main" id="{CFA6A601-790C-41F9-B473-A5CB8C07CAA5}"/>
              </a:ext>
            </a:extLst>
          </p:cNvPr>
          <p:cNvSpPr txBox="1"/>
          <p:nvPr/>
        </p:nvSpPr>
        <p:spPr>
          <a:xfrm>
            <a:off x="6401211" y="6400410"/>
            <a:ext cx="2289804" cy="369332"/>
          </a:xfrm>
          <a:prstGeom prst="rect">
            <a:avLst/>
          </a:prstGeom>
          <a:noFill/>
        </p:spPr>
        <p:txBody>
          <a:bodyPr wrap="square" rtlCol="0">
            <a:spAutoFit/>
          </a:bodyPr>
          <a:lstStyle/>
          <a:p>
            <a:pPr algn="ctr"/>
            <a:r>
              <a:rPr lang="en-US" dirty="0"/>
              <a:t>Heritage Wood- Honor</a:t>
            </a:r>
          </a:p>
        </p:txBody>
      </p:sp>
      <p:sp>
        <p:nvSpPr>
          <p:cNvPr id="19" name="TextBox 18">
            <a:extLst>
              <a:ext uri="{FF2B5EF4-FFF2-40B4-BE49-F238E27FC236}">
                <a16:creationId xmlns:a16="http://schemas.microsoft.com/office/drawing/2014/main" id="{790788B6-1E85-4A51-8479-B0A9369F4A35}"/>
              </a:ext>
            </a:extLst>
          </p:cNvPr>
          <p:cNvSpPr txBox="1"/>
          <p:nvPr/>
        </p:nvSpPr>
        <p:spPr>
          <a:xfrm>
            <a:off x="3486714" y="6396552"/>
            <a:ext cx="2222500" cy="369332"/>
          </a:xfrm>
          <a:prstGeom prst="rect">
            <a:avLst/>
          </a:prstGeom>
          <a:noFill/>
        </p:spPr>
        <p:txBody>
          <a:bodyPr wrap="square" rtlCol="0">
            <a:spAutoFit/>
          </a:bodyPr>
          <a:lstStyle/>
          <a:p>
            <a:pPr algn="ctr"/>
            <a:r>
              <a:rPr lang="en-US" dirty="0"/>
              <a:t>Heritage Wood- Pride</a:t>
            </a:r>
          </a:p>
        </p:txBody>
      </p:sp>
      <p:pic>
        <p:nvPicPr>
          <p:cNvPr id="2" name="Picture 1">
            <a:extLst>
              <a:ext uri="{FF2B5EF4-FFF2-40B4-BE49-F238E27FC236}">
                <a16:creationId xmlns:a16="http://schemas.microsoft.com/office/drawing/2014/main" id="{0CB207B1-43F8-CE4A-AF7F-89B226D4E705}"/>
              </a:ext>
            </a:extLst>
          </p:cNvPr>
          <p:cNvPicPr>
            <a:picLocks noChangeAspect="1"/>
          </p:cNvPicPr>
          <p:nvPr/>
        </p:nvPicPr>
        <p:blipFill>
          <a:blip r:embed="rId3"/>
          <a:stretch>
            <a:fillRect/>
          </a:stretch>
        </p:blipFill>
        <p:spPr>
          <a:xfrm>
            <a:off x="480407" y="1452583"/>
            <a:ext cx="2286000" cy="2286000"/>
          </a:xfrm>
          <a:prstGeom prst="rect">
            <a:avLst/>
          </a:prstGeom>
        </p:spPr>
      </p:pic>
      <p:pic>
        <p:nvPicPr>
          <p:cNvPr id="3" name="Picture 2">
            <a:extLst>
              <a:ext uri="{FF2B5EF4-FFF2-40B4-BE49-F238E27FC236}">
                <a16:creationId xmlns:a16="http://schemas.microsoft.com/office/drawing/2014/main" id="{F6E6FD6F-3AD9-CE67-6162-79EDDDBF5CB4}"/>
              </a:ext>
            </a:extLst>
          </p:cNvPr>
          <p:cNvPicPr>
            <a:picLocks noChangeAspect="1"/>
          </p:cNvPicPr>
          <p:nvPr/>
        </p:nvPicPr>
        <p:blipFill>
          <a:blip r:embed="rId4"/>
          <a:stretch>
            <a:fillRect/>
          </a:stretch>
        </p:blipFill>
        <p:spPr>
          <a:xfrm>
            <a:off x="3511681" y="1452584"/>
            <a:ext cx="2286000" cy="2286000"/>
          </a:xfrm>
          <a:prstGeom prst="rect">
            <a:avLst/>
          </a:prstGeom>
        </p:spPr>
      </p:pic>
      <p:pic>
        <p:nvPicPr>
          <p:cNvPr id="5" name="Picture 4">
            <a:extLst>
              <a:ext uri="{FF2B5EF4-FFF2-40B4-BE49-F238E27FC236}">
                <a16:creationId xmlns:a16="http://schemas.microsoft.com/office/drawing/2014/main" id="{039DA9D0-9251-19EA-A85C-7C62AECD53A5}"/>
              </a:ext>
            </a:extLst>
          </p:cNvPr>
          <p:cNvPicPr>
            <a:picLocks noChangeAspect="1"/>
          </p:cNvPicPr>
          <p:nvPr/>
        </p:nvPicPr>
        <p:blipFill>
          <a:blip r:embed="rId5"/>
          <a:stretch>
            <a:fillRect/>
          </a:stretch>
        </p:blipFill>
        <p:spPr>
          <a:xfrm>
            <a:off x="6413236" y="1452583"/>
            <a:ext cx="2286000" cy="2286000"/>
          </a:xfrm>
          <a:prstGeom prst="rect">
            <a:avLst/>
          </a:prstGeom>
        </p:spPr>
      </p:pic>
      <p:pic>
        <p:nvPicPr>
          <p:cNvPr id="6" name="Picture 5">
            <a:extLst>
              <a:ext uri="{FF2B5EF4-FFF2-40B4-BE49-F238E27FC236}">
                <a16:creationId xmlns:a16="http://schemas.microsoft.com/office/drawing/2014/main" id="{1F46CF1F-CF14-69FC-2BCA-EEA3AA2831EF}"/>
              </a:ext>
            </a:extLst>
          </p:cNvPr>
          <p:cNvPicPr>
            <a:picLocks noChangeAspect="1"/>
          </p:cNvPicPr>
          <p:nvPr/>
        </p:nvPicPr>
        <p:blipFill>
          <a:blip r:embed="rId6"/>
          <a:stretch>
            <a:fillRect/>
          </a:stretch>
        </p:blipFill>
        <p:spPr>
          <a:xfrm>
            <a:off x="9402305" y="1452584"/>
            <a:ext cx="2286000" cy="2286000"/>
          </a:xfrm>
          <a:prstGeom prst="rect">
            <a:avLst/>
          </a:prstGeom>
        </p:spPr>
      </p:pic>
      <p:pic>
        <p:nvPicPr>
          <p:cNvPr id="9" name="Picture 8">
            <a:extLst>
              <a:ext uri="{FF2B5EF4-FFF2-40B4-BE49-F238E27FC236}">
                <a16:creationId xmlns:a16="http://schemas.microsoft.com/office/drawing/2014/main" id="{015553EA-8F2D-02CB-011C-2E427447E3E8}"/>
              </a:ext>
            </a:extLst>
          </p:cNvPr>
          <p:cNvPicPr>
            <a:picLocks noChangeAspect="1"/>
          </p:cNvPicPr>
          <p:nvPr/>
        </p:nvPicPr>
        <p:blipFill>
          <a:blip r:embed="rId7"/>
          <a:stretch>
            <a:fillRect/>
          </a:stretch>
        </p:blipFill>
        <p:spPr>
          <a:xfrm>
            <a:off x="463833" y="4090947"/>
            <a:ext cx="2286000" cy="2286000"/>
          </a:xfrm>
          <a:prstGeom prst="rect">
            <a:avLst/>
          </a:prstGeom>
        </p:spPr>
      </p:pic>
      <p:pic>
        <p:nvPicPr>
          <p:cNvPr id="15" name="Picture 14">
            <a:extLst>
              <a:ext uri="{FF2B5EF4-FFF2-40B4-BE49-F238E27FC236}">
                <a16:creationId xmlns:a16="http://schemas.microsoft.com/office/drawing/2014/main" id="{2CF1B6B7-1722-F04A-C138-8AE1017C5390}"/>
              </a:ext>
            </a:extLst>
          </p:cNvPr>
          <p:cNvPicPr>
            <a:picLocks noChangeAspect="1"/>
          </p:cNvPicPr>
          <p:nvPr/>
        </p:nvPicPr>
        <p:blipFill>
          <a:blip r:embed="rId8"/>
          <a:stretch>
            <a:fillRect/>
          </a:stretch>
        </p:blipFill>
        <p:spPr>
          <a:xfrm>
            <a:off x="3511681" y="4090946"/>
            <a:ext cx="2286000" cy="2286000"/>
          </a:xfrm>
          <a:prstGeom prst="rect">
            <a:avLst/>
          </a:prstGeom>
        </p:spPr>
      </p:pic>
      <p:pic>
        <p:nvPicPr>
          <p:cNvPr id="20" name="Picture 19">
            <a:extLst>
              <a:ext uri="{FF2B5EF4-FFF2-40B4-BE49-F238E27FC236}">
                <a16:creationId xmlns:a16="http://schemas.microsoft.com/office/drawing/2014/main" id="{4439EFF1-7622-D72E-A526-1130E496A635}"/>
              </a:ext>
            </a:extLst>
          </p:cNvPr>
          <p:cNvPicPr>
            <a:picLocks noChangeAspect="1"/>
          </p:cNvPicPr>
          <p:nvPr/>
        </p:nvPicPr>
        <p:blipFill>
          <a:blip r:embed="rId9"/>
          <a:stretch>
            <a:fillRect/>
          </a:stretch>
        </p:blipFill>
        <p:spPr>
          <a:xfrm>
            <a:off x="6455381" y="4090946"/>
            <a:ext cx="2286001" cy="2286001"/>
          </a:xfrm>
          <a:prstGeom prst="rect">
            <a:avLst/>
          </a:prstGeom>
        </p:spPr>
      </p:pic>
      <p:pic>
        <p:nvPicPr>
          <p:cNvPr id="21" name="Picture 20">
            <a:extLst>
              <a:ext uri="{FF2B5EF4-FFF2-40B4-BE49-F238E27FC236}">
                <a16:creationId xmlns:a16="http://schemas.microsoft.com/office/drawing/2014/main" id="{C375051A-93B5-9F05-F2A8-483CD03E7934}"/>
              </a:ext>
            </a:extLst>
          </p:cNvPr>
          <p:cNvPicPr>
            <a:picLocks noChangeAspect="1"/>
          </p:cNvPicPr>
          <p:nvPr/>
        </p:nvPicPr>
        <p:blipFill>
          <a:blip r:embed="rId10"/>
          <a:stretch>
            <a:fillRect/>
          </a:stretch>
        </p:blipFill>
        <p:spPr>
          <a:xfrm>
            <a:off x="9402304" y="4110551"/>
            <a:ext cx="2286001" cy="2286001"/>
          </a:xfrm>
          <a:prstGeom prst="rect">
            <a:avLst/>
          </a:prstGeom>
        </p:spPr>
      </p:pic>
    </p:spTree>
    <p:extLst>
      <p:ext uri="{BB962C8B-B14F-4D97-AF65-F5344CB8AC3E}">
        <p14:creationId xmlns:p14="http://schemas.microsoft.com/office/powerpoint/2010/main" val="13063929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E35C2-8DFD-43E7-0593-81230416569A}"/>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D5005331-1D6B-A01C-6FA0-603E2FF857D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A09240FD-7120-E1AA-4AAD-E6142B4C4926}"/>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 </a:t>
            </a:r>
            <a:r>
              <a:rPr lang="en-US" sz="2000" b="1" dirty="0">
                <a:solidFill>
                  <a:schemeClr val="bg1"/>
                </a:solidFill>
              </a:rPr>
              <a:t>Pike &amp; Shenandoah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Foundations Color Options</a:t>
            </a:r>
            <a:endParaRPr lang="en-US" sz="900" b="1" dirty="0">
              <a:solidFill>
                <a:schemeClr val="bg1"/>
              </a:solidFill>
            </a:endParaRPr>
          </a:p>
        </p:txBody>
      </p:sp>
      <p:sp>
        <p:nvSpPr>
          <p:cNvPr id="11" name="TextBox 10">
            <a:extLst>
              <a:ext uri="{FF2B5EF4-FFF2-40B4-BE49-F238E27FC236}">
                <a16:creationId xmlns:a16="http://schemas.microsoft.com/office/drawing/2014/main" id="{FDF193F2-A6B0-7941-DCF0-04D8DC553DF1}"/>
              </a:ext>
            </a:extLst>
          </p:cNvPr>
          <p:cNvSpPr txBox="1"/>
          <p:nvPr/>
        </p:nvSpPr>
        <p:spPr>
          <a:xfrm>
            <a:off x="480406" y="3738583"/>
            <a:ext cx="2222500" cy="369332"/>
          </a:xfrm>
          <a:prstGeom prst="rect">
            <a:avLst/>
          </a:prstGeom>
          <a:noFill/>
        </p:spPr>
        <p:txBody>
          <a:bodyPr wrap="square" rtlCol="0">
            <a:spAutoFit/>
          </a:bodyPr>
          <a:lstStyle/>
          <a:p>
            <a:pPr algn="ctr"/>
            <a:r>
              <a:rPr lang="en-US" dirty="0"/>
              <a:t>Pike- Antler</a:t>
            </a:r>
          </a:p>
        </p:txBody>
      </p:sp>
      <p:sp>
        <p:nvSpPr>
          <p:cNvPr id="12" name="TextBox 11">
            <a:extLst>
              <a:ext uri="{FF2B5EF4-FFF2-40B4-BE49-F238E27FC236}">
                <a16:creationId xmlns:a16="http://schemas.microsoft.com/office/drawing/2014/main" id="{1FCC3CCF-98DE-CB64-449C-36E21351F62D}"/>
              </a:ext>
            </a:extLst>
          </p:cNvPr>
          <p:cNvSpPr txBox="1"/>
          <p:nvPr/>
        </p:nvSpPr>
        <p:spPr>
          <a:xfrm>
            <a:off x="3393414" y="3713868"/>
            <a:ext cx="2409100" cy="369332"/>
          </a:xfrm>
          <a:prstGeom prst="rect">
            <a:avLst/>
          </a:prstGeom>
          <a:noFill/>
        </p:spPr>
        <p:txBody>
          <a:bodyPr wrap="square" rtlCol="0">
            <a:spAutoFit/>
          </a:bodyPr>
          <a:lstStyle/>
          <a:p>
            <a:pPr algn="ctr"/>
            <a:r>
              <a:rPr lang="en-US" dirty="0"/>
              <a:t>Pike-Bark</a:t>
            </a:r>
          </a:p>
        </p:txBody>
      </p:sp>
      <p:sp>
        <p:nvSpPr>
          <p:cNvPr id="13" name="TextBox 12">
            <a:extLst>
              <a:ext uri="{FF2B5EF4-FFF2-40B4-BE49-F238E27FC236}">
                <a16:creationId xmlns:a16="http://schemas.microsoft.com/office/drawing/2014/main" id="{205561F4-ED57-F9C2-BE71-2F636CA1D1A3}"/>
              </a:ext>
            </a:extLst>
          </p:cNvPr>
          <p:cNvSpPr txBox="1"/>
          <p:nvPr/>
        </p:nvSpPr>
        <p:spPr>
          <a:xfrm>
            <a:off x="6413236" y="3711301"/>
            <a:ext cx="2222500" cy="369332"/>
          </a:xfrm>
          <a:prstGeom prst="rect">
            <a:avLst/>
          </a:prstGeom>
          <a:noFill/>
        </p:spPr>
        <p:txBody>
          <a:bodyPr wrap="square" rtlCol="0">
            <a:spAutoFit/>
          </a:bodyPr>
          <a:lstStyle/>
          <a:p>
            <a:pPr algn="ctr"/>
            <a:r>
              <a:rPr lang="en-US" dirty="0"/>
              <a:t>Pike-Cloud</a:t>
            </a:r>
          </a:p>
        </p:txBody>
      </p:sp>
      <p:sp>
        <p:nvSpPr>
          <p:cNvPr id="14" name="TextBox 13">
            <a:extLst>
              <a:ext uri="{FF2B5EF4-FFF2-40B4-BE49-F238E27FC236}">
                <a16:creationId xmlns:a16="http://schemas.microsoft.com/office/drawing/2014/main" id="{CB81349A-024D-C811-3F1E-5A703C2F8D84}"/>
              </a:ext>
            </a:extLst>
          </p:cNvPr>
          <p:cNvSpPr txBox="1"/>
          <p:nvPr/>
        </p:nvSpPr>
        <p:spPr>
          <a:xfrm>
            <a:off x="9469528" y="3715350"/>
            <a:ext cx="2222500" cy="369332"/>
          </a:xfrm>
          <a:prstGeom prst="rect">
            <a:avLst/>
          </a:prstGeom>
          <a:noFill/>
        </p:spPr>
        <p:txBody>
          <a:bodyPr wrap="square" rtlCol="0">
            <a:spAutoFit/>
          </a:bodyPr>
          <a:lstStyle/>
          <a:p>
            <a:pPr algn="ctr"/>
            <a:r>
              <a:rPr lang="en-US" dirty="0"/>
              <a:t>Pike- Dew</a:t>
            </a:r>
          </a:p>
        </p:txBody>
      </p:sp>
      <p:sp>
        <p:nvSpPr>
          <p:cNvPr id="16" name="TextBox 15">
            <a:extLst>
              <a:ext uri="{FF2B5EF4-FFF2-40B4-BE49-F238E27FC236}">
                <a16:creationId xmlns:a16="http://schemas.microsoft.com/office/drawing/2014/main" id="{7D1558A0-A916-A587-08BA-C6233BD5EA6B}"/>
              </a:ext>
            </a:extLst>
          </p:cNvPr>
          <p:cNvSpPr txBox="1"/>
          <p:nvPr/>
        </p:nvSpPr>
        <p:spPr>
          <a:xfrm>
            <a:off x="519535" y="6400410"/>
            <a:ext cx="2222500" cy="369332"/>
          </a:xfrm>
          <a:prstGeom prst="rect">
            <a:avLst/>
          </a:prstGeom>
          <a:noFill/>
        </p:spPr>
        <p:txBody>
          <a:bodyPr wrap="square" rtlCol="0">
            <a:spAutoFit/>
          </a:bodyPr>
          <a:lstStyle/>
          <a:p>
            <a:pPr algn="ctr"/>
            <a:r>
              <a:rPr lang="en-US" dirty="0"/>
              <a:t>Shenandoah- Mist</a:t>
            </a:r>
          </a:p>
        </p:txBody>
      </p:sp>
      <p:sp>
        <p:nvSpPr>
          <p:cNvPr id="17" name="TextBox 16">
            <a:extLst>
              <a:ext uri="{FF2B5EF4-FFF2-40B4-BE49-F238E27FC236}">
                <a16:creationId xmlns:a16="http://schemas.microsoft.com/office/drawing/2014/main" id="{8CAAE778-5F39-BD54-A8B4-AEFCEB469C5D}"/>
              </a:ext>
            </a:extLst>
          </p:cNvPr>
          <p:cNvSpPr txBox="1"/>
          <p:nvPr/>
        </p:nvSpPr>
        <p:spPr>
          <a:xfrm>
            <a:off x="9450316" y="6423850"/>
            <a:ext cx="2222500" cy="369332"/>
          </a:xfrm>
          <a:prstGeom prst="rect">
            <a:avLst/>
          </a:prstGeom>
          <a:noFill/>
        </p:spPr>
        <p:txBody>
          <a:bodyPr wrap="square" rtlCol="0">
            <a:spAutoFit/>
          </a:bodyPr>
          <a:lstStyle/>
          <a:p>
            <a:pPr algn="ctr"/>
            <a:r>
              <a:rPr lang="en-US" dirty="0"/>
              <a:t>Shenandoah- Moose</a:t>
            </a:r>
          </a:p>
        </p:txBody>
      </p:sp>
      <p:sp>
        <p:nvSpPr>
          <p:cNvPr id="18" name="TextBox 17">
            <a:extLst>
              <a:ext uri="{FF2B5EF4-FFF2-40B4-BE49-F238E27FC236}">
                <a16:creationId xmlns:a16="http://schemas.microsoft.com/office/drawing/2014/main" id="{55B9655E-95DD-61CB-FB87-7ED4FCB1A3F4}"/>
              </a:ext>
            </a:extLst>
          </p:cNvPr>
          <p:cNvSpPr txBox="1"/>
          <p:nvPr/>
        </p:nvSpPr>
        <p:spPr>
          <a:xfrm>
            <a:off x="6468515" y="6400410"/>
            <a:ext cx="2222500" cy="369332"/>
          </a:xfrm>
          <a:prstGeom prst="rect">
            <a:avLst/>
          </a:prstGeom>
          <a:noFill/>
        </p:spPr>
        <p:txBody>
          <a:bodyPr wrap="square" rtlCol="0">
            <a:spAutoFit/>
          </a:bodyPr>
          <a:lstStyle/>
          <a:p>
            <a:pPr algn="ctr"/>
            <a:r>
              <a:rPr lang="en-US" dirty="0"/>
              <a:t>Shenandoah- Fog</a:t>
            </a:r>
          </a:p>
        </p:txBody>
      </p:sp>
      <p:sp>
        <p:nvSpPr>
          <p:cNvPr id="19" name="TextBox 18">
            <a:extLst>
              <a:ext uri="{FF2B5EF4-FFF2-40B4-BE49-F238E27FC236}">
                <a16:creationId xmlns:a16="http://schemas.microsoft.com/office/drawing/2014/main" id="{6FF9F7CB-28BA-96D9-4BE3-C286687194EF}"/>
              </a:ext>
            </a:extLst>
          </p:cNvPr>
          <p:cNvSpPr txBox="1"/>
          <p:nvPr/>
        </p:nvSpPr>
        <p:spPr>
          <a:xfrm>
            <a:off x="3486714" y="6349565"/>
            <a:ext cx="2222500" cy="369332"/>
          </a:xfrm>
          <a:prstGeom prst="rect">
            <a:avLst/>
          </a:prstGeom>
          <a:noFill/>
        </p:spPr>
        <p:txBody>
          <a:bodyPr wrap="square" rtlCol="0">
            <a:spAutoFit/>
          </a:bodyPr>
          <a:lstStyle/>
          <a:p>
            <a:pPr algn="ctr"/>
            <a:r>
              <a:rPr lang="en-US" dirty="0"/>
              <a:t>Shenandoah- Whimsy</a:t>
            </a:r>
          </a:p>
        </p:txBody>
      </p:sp>
      <p:pic>
        <p:nvPicPr>
          <p:cNvPr id="4" name="Picture 3" descr="A picture containing outdoor, sandy&#10;&#10;Description automatically generated">
            <a:extLst>
              <a:ext uri="{FF2B5EF4-FFF2-40B4-BE49-F238E27FC236}">
                <a16:creationId xmlns:a16="http://schemas.microsoft.com/office/drawing/2014/main" id="{8FC25632-23ED-94BB-F6A0-A129040C7E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5240" y="1458852"/>
            <a:ext cx="2286000" cy="2286000"/>
          </a:xfrm>
          <a:prstGeom prst="rect">
            <a:avLst/>
          </a:prstGeom>
        </p:spPr>
      </p:pic>
      <p:pic>
        <p:nvPicPr>
          <p:cNvPr id="8" name="Picture 7" descr="A picture containing outdoor, building, floor&#10;&#10;Description automatically generated">
            <a:extLst>
              <a:ext uri="{FF2B5EF4-FFF2-40B4-BE49-F238E27FC236}">
                <a16:creationId xmlns:a16="http://schemas.microsoft.com/office/drawing/2014/main" id="{89DB75CF-1942-F801-6DD0-16CA132BCE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1747" y="1458852"/>
            <a:ext cx="2286000" cy="2286000"/>
          </a:xfrm>
          <a:prstGeom prst="rect">
            <a:avLst/>
          </a:prstGeom>
        </p:spPr>
      </p:pic>
      <p:pic>
        <p:nvPicPr>
          <p:cNvPr id="22" name="Picture 21">
            <a:extLst>
              <a:ext uri="{FF2B5EF4-FFF2-40B4-BE49-F238E27FC236}">
                <a16:creationId xmlns:a16="http://schemas.microsoft.com/office/drawing/2014/main" id="{19C077BD-5FD1-D39E-3F17-118C0A1DBD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14762" y="1452583"/>
            <a:ext cx="2286000" cy="2286000"/>
          </a:xfrm>
          <a:prstGeom prst="rect">
            <a:avLst/>
          </a:prstGeom>
        </p:spPr>
      </p:pic>
      <p:pic>
        <p:nvPicPr>
          <p:cNvPr id="25" name="Picture 24">
            <a:extLst>
              <a:ext uri="{FF2B5EF4-FFF2-40B4-BE49-F238E27FC236}">
                <a16:creationId xmlns:a16="http://schemas.microsoft.com/office/drawing/2014/main" id="{1F6F0B17-436B-FA02-406F-CE6A2044592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38254" y="1452583"/>
            <a:ext cx="2286000" cy="2286000"/>
          </a:xfrm>
          <a:prstGeom prst="rect">
            <a:avLst/>
          </a:prstGeom>
        </p:spPr>
      </p:pic>
      <p:pic>
        <p:nvPicPr>
          <p:cNvPr id="28" name="Picture 27" descr="A picture containing ground, outdoor, building, floor&#10;&#10;Description automatically generated">
            <a:extLst>
              <a:ext uri="{FF2B5EF4-FFF2-40B4-BE49-F238E27FC236}">
                <a16:creationId xmlns:a16="http://schemas.microsoft.com/office/drawing/2014/main" id="{DBF3ACD7-7426-C105-E36E-909073F5687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0771" y="4137850"/>
            <a:ext cx="2286000" cy="2286000"/>
          </a:xfrm>
          <a:prstGeom prst="rect">
            <a:avLst/>
          </a:prstGeom>
        </p:spPr>
      </p:pic>
      <p:pic>
        <p:nvPicPr>
          <p:cNvPr id="32" name="Picture 31" descr="A picture containing ground, outdoor&#10;&#10;Description automatically generated">
            <a:extLst>
              <a:ext uri="{FF2B5EF4-FFF2-40B4-BE49-F238E27FC236}">
                <a16:creationId xmlns:a16="http://schemas.microsoft.com/office/drawing/2014/main" id="{06F20878-15E1-96FA-2B75-5FD7A37E2D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58768" y="4114410"/>
            <a:ext cx="2286000" cy="2286000"/>
          </a:xfrm>
          <a:prstGeom prst="rect">
            <a:avLst/>
          </a:prstGeom>
        </p:spPr>
      </p:pic>
      <p:pic>
        <p:nvPicPr>
          <p:cNvPr id="34" name="Picture 33" descr="A picture containing ground, outdoor, floor, sandy&#10;&#10;Description automatically generated">
            <a:extLst>
              <a:ext uri="{FF2B5EF4-FFF2-40B4-BE49-F238E27FC236}">
                <a16:creationId xmlns:a16="http://schemas.microsoft.com/office/drawing/2014/main" id="{E94A5951-0318-FA00-49ED-BA90A40E55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436765" y="4114410"/>
            <a:ext cx="2286000" cy="2286000"/>
          </a:xfrm>
          <a:prstGeom prst="rect">
            <a:avLst/>
          </a:prstGeom>
        </p:spPr>
      </p:pic>
      <p:pic>
        <p:nvPicPr>
          <p:cNvPr id="37" name="Picture 36" descr="A picture containing ground, outdoor&#10;&#10;Description automatically generated">
            <a:extLst>
              <a:ext uri="{FF2B5EF4-FFF2-40B4-BE49-F238E27FC236}">
                <a16:creationId xmlns:a16="http://schemas.microsoft.com/office/drawing/2014/main" id="{CA844414-4133-12A6-D313-CAE2B462CDF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414762" y="4137850"/>
            <a:ext cx="2286000" cy="2286000"/>
          </a:xfrm>
          <a:prstGeom prst="rect">
            <a:avLst/>
          </a:prstGeom>
        </p:spPr>
      </p:pic>
    </p:spTree>
    <p:extLst>
      <p:ext uri="{BB962C8B-B14F-4D97-AF65-F5344CB8AC3E}">
        <p14:creationId xmlns:p14="http://schemas.microsoft.com/office/powerpoint/2010/main" val="1075176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BBCB-741B-937D-08C8-0A6494CA7534}"/>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A101F4AA-3938-D915-5193-A92B31F3FB2C}"/>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FB6EE9D9-2EB8-5C68-C0B8-A0AF959F337C}"/>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 </a:t>
            </a:r>
            <a:r>
              <a:rPr lang="en-US" sz="2000" b="1" dirty="0">
                <a:solidFill>
                  <a:schemeClr val="bg1"/>
                </a:solidFill>
              </a:rPr>
              <a:t>Pike &amp; Shenandoah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Foundations Color Options</a:t>
            </a:r>
            <a:endParaRPr lang="en-US" sz="900" b="1" dirty="0">
              <a:solidFill>
                <a:schemeClr val="bg1"/>
              </a:solidFill>
            </a:endParaRPr>
          </a:p>
        </p:txBody>
      </p:sp>
      <p:sp>
        <p:nvSpPr>
          <p:cNvPr id="11" name="TextBox 10">
            <a:extLst>
              <a:ext uri="{FF2B5EF4-FFF2-40B4-BE49-F238E27FC236}">
                <a16:creationId xmlns:a16="http://schemas.microsoft.com/office/drawing/2014/main" id="{DA71F86C-498F-F485-ADF9-B920E17762A5}"/>
              </a:ext>
            </a:extLst>
          </p:cNvPr>
          <p:cNvSpPr txBox="1"/>
          <p:nvPr/>
        </p:nvSpPr>
        <p:spPr>
          <a:xfrm>
            <a:off x="480406" y="3738583"/>
            <a:ext cx="2222500" cy="369332"/>
          </a:xfrm>
          <a:prstGeom prst="rect">
            <a:avLst/>
          </a:prstGeom>
          <a:noFill/>
        </p:spPr>
        <p:txBody>
          <a:bodyPr wrap="square" rtlCol="0">
            <a:spAutoFit/>
          </a:bodyPr>
          <a:lstStyle/>
          <a:p>
            <a:pPr algn="ctr"/>
            <a:r>
              <a:rPr lang="en-US" dirty="0"/>
              <a:t>Raw Wood- Earthen</a:t>
            </a:r>
          </a:p>
        </p:txBody>
      </p:sp>
      <p:sp>
        <p:nvSpPr>
          <p:cNvPr id="12" name="TextBox 11">
            <a:extLst>
              <a:ext uri="{FF2B5EF4-FFF2-40B4-BE49-F238E27FC236}">
                <a16:creationId xmlns:a16="http://schemas.microsoft.com/office/drawing/2014/main" id="{9C89587D-DEBF-D5C6-6D90-7A0B743BEDD1}"/>
              </a:ext>
            </a:extLst>
          </p:cNvPr>
          <p:cNvSpPr txBox="1"/>
          <p:nvPr/>
        </p:nvSpPr>
        <p:spPr>
          <a:xfrm>
            <a:off x="3393414" y="3713868"/>
            <a:ext cx="2409100" cy="369332"/>
          </a:xfrm>
          <a:prstGeom prst="rect">
            <a:avLst/>
          </a:prstGeom>
          <a:noFill/>
        </p:spPr>
        <p:txBody>
          <a:bodyPr wrap="square" rtlCol="0">
            <a:spAutoFit/>
          </a:bodyPr>
          <a:lstStyle/>
          <a:p>
            <a:pPr algn="ctr"/>
            <a:r>
              <a:rPr lang="en-US" dirty="0"/>
              <a:t>Raw Wood- Sandy</a:t>
            </a:r>
          </a:p>
        </p:txBody>
      </p:sp>
      <p:sp>
        <p:nvSpPr>
          <p:cNvPr id="13" name="TextBox 12">
            <a:extLst>
              <a:ext uri="{FF2B5EF4-FFF2-40B4-BE49-F238E27FC236}">
                <a16:creationId xmlns:a16="http://schemas.microsoft.com/office/drawing/2014/main" id="{BBCD2A69-7EA6-E54E-F856-A74409DCBD25}"/>
              </a:ext>
            </a:extLst>
          </p:cNvPr>
          <p:cNvSpPr txBox="1"/>
          <p:nvPr/>
        </p:nvSpPr>
        <p:spPr>
          <a:xfrm>
            <a:off x="6096000" y="3711301"/>
            <a:ext cx="3017519" cy="369332"/>
          </a:xfrm>
          <a:prstGeom prst="rect">
            <a:avLst/>
          </a:prstGeom>
          <a:noFill/>
        </p:spPr>
        <p:txBody>
          <a:bodyPr wrap="square" rtlCol="0">
            <a:spAutoFit/>
          </a:bodyPr>
          <a:lstStyle/>
          <a:p>
            <a:pPr algn="ctr"/>
            <a:r>
              <a:rPr lang="en-US" dirty="0"/>
              <a:t>Raw Wood-Light Sandstorm</a:t>
            </a:r>
          </a:p>
        </p:txBody>
      </p:sp>
      <p:sp>
        <p:nvSpPr>
          <p:cNvPr id="14" name="TextBox 13">
            <a:extLst>
              <a:ext uri="{FF2B5EF4-FFF2-40B4-BE49-F238E27FC236}">
                <a16:creationId xmlns:a16="http://schemas.microsoft.com/office/drawing/2014/main" id="{C227D400-E157-620F-1DB7-CFD296487D9F}"/>
              </a:ext>
            </a:extLst>
          </p:cNvPr>
          <p:cNvSpPr txBox="1"/>
          <p:nvPr/>
        </p:nvSpPr>
        <p:spPr>
          <a:xfrm>
            <a:off x="9469528" y="3715350"/>
            <a:ext cx="2222500" cy="369332"/>
          </a:xfrm>
          <a:prstGeom prst="rect">
            <a:avLst/>
          </a:prstGeom>
          <a:noFill/>
        </p:spPr>
        <p:txBody>
          <a:bodyPr wrap="square" rtlCol="0">
            <a:spAutoFit/>
          </a:bodyPr>
          <a:lstStyle/>
          <a:p>
            <a:pPr algn="ctr"/>
            <a:r>
              <a:rPr lang="en-US" dirty="0"/>
              <a:t>Raw Wood- Revival</a:t>
            </a:r>
          </a:p>
        </p:txBody>
      </p:sp>
      <p:sp>
        <p:nvSpPr>
          <p:cNvPr id="16" name="TextBox 15">
            <a:extLst>
              <a:ext uri="{FF2B5EF4-FFF2-40B4-BE49-F238E27FC236}">
                <a16:creationId xmlns:a16="http://schemas.microsoft.com/office/drawing/2014/main" id="{7524CBD2-A4F4-63E7-E91E-68A7AAD20D6F}"/>
              </a:ext>
            </a:extLst>
          </p:cNvPr>
          <p:cNvSpPr txBox="1"/>
          <p:nvPr/>
        </p:nvSpPr>
        <p:spPr>
          <a:xfrm>
            <a:off x="452825" y="6400410"/>
            <a:ext cx="2289210" cy="369332"/>
          </a:xfrm>
          <a:prstGeom prst="rect">
            <a:avLst/>
          </a:prstGeom>
          <a:noFill/>
        </p:spPr>
        <p:txBody>
          <a:bodyPr wrap="square" rtlCol="0">
            <a:spAutoFit/>
          </a:bodyPr>
          <a:lstStyle/>
          <a:p>
            <a:pPr algn="ctr"/>
            <a:r>
              <a:rPr lang="en-US" dirty="0"/>
              <a:t>Siberian Larch- Harbor</a:t>
            </a:r>
          </a:p>
        </p:txBody>
      </p:sp>
      <p:sp>
        <p:nvSpPr>
          <p:cNvPr id="17" name="TextBox 16">
            <a:extLst>
              <a:ext uri="{FF2B5EF4-FFF2-40B4-BE49-F238E27FC236}">
                <a16:creationId xmlns:a16="http://schemas.microsoft.com/office/drawing/2014/main" id="{8E68488E-E606-3081-3EE5-26E2582B61F4}"/>
              </a:ext>
            </a:extLst>
          </p:cNvPr>
          <p:cNvSpPr txBox="1"/>
          <p:nvPr/>
        </p:nvSpPr>
        <p:spPr>
          <a:xfrm>
            <a:off x="9389356" y="6423850"/>
            <a:ext cx="2406404" cy="369332"/>
          </a:xfrm>
          <a:prstGeom prst="rect">
            <a:avLst/>
          </a:prstGeom>
          <a:noFill/>
        </p:spPr>
        <p:txBody>
          <a:bodyPr wrap="square" rtlCol="0">
            <a:spAutoFit/>
          </a:bodyPr>
          <a:lstStyle/>
          <a:p>
            <a:pPr algn="ctr"/>
            <a:r>
              <a:rPr lang="en-US" dirty="0"/>
              <a:t>Siberian Larch- Retreat</a:t>
            </a:r>
          </a:p>
        </p:txBody>
      </p:sp>
      <p:sp>
        <p:nvSpPr>
          <p:cNvPr id="18" name="TextBox 17">
            <a:extLst>
              <a:ext uri="{FF2B5EF4-FFF2-40B4-BE49-F238E27FC236}">
                <a16:creationId xmlns:a16="http://schemas.microsoft.com/office/drawing/2014/main" id="{BC9E9D91-F01C-400B-6363-ABC049377DBB}"/>
              </a:ext>
            </a:extLst>
          </p:cNvPr>
          <p:cNvSpPr txBox="1"/>
          <p:nvPr/>
        </p:nvSpPr>
        <p:spPr>
          <a:xfrm>
            <a:off x="6468515" y="6400410"/>
            <a:ext cx="2222500" cy="369332"/>
          </a:xfrm>
          <a:prstGeom prst="rect">
            <a:avLst/>
          </a:prstGeom>
          <a:noFill/>
        </p:spPr>
        <p:txBody>
          <a:bodyPr wrap="square" rtlCol="0">
            <a:spAutoFit/>
          </a:bodyPr>
          <a:lstStyle/>
          <a:p>
            <a:pPr algn="ctr"/>
            <a:r>
              <a:rPr lang="en-US" dirty="0"/>
              <a:t>Siberian Larch- Cove</a:t>
            </a:r>
          </a:p>
        </p:txBody>
      </p:sp>
      <p:sp>
        <p:nvSpPr>
          <p:cNvPr id="19" name="TextBox 18">
            <a:extLst>
              <a:ext uri="{FF2B5EF4-FFF2-40B4-BE49-F238E27FC236}">
                <a16:creationId xmlns:a16="http://schemas.microsoft.com/office/drawing/2014/main" id="{A86796D9-47CF-EBC1-B7DE-5836C3731714}"/>
              </a:ext>
            </a:extLst>
          </p:cNvPr>
          <p:cNvSpPr txBox="1"/>
          <p:nvPr/>
        </p:nvSpPr>
        <p:spPr>
          <a:xfrm>
            <a:off x="3465782" y="6400410"/>
            <a:ext cx="2222500" cy="369332"/>
          </a:xfrm>
          <a:prstGeom prst="rect">
            <a:avLst/>
          </a:prstGeom>
          <a:noFill/>
        </p:spPr>
        <p:txBody>
          <a:bodyPr wrap="square" rtlCol="0">
            <a:spAutoFit/>
          </a:bodyPr>
          <a:lstStyle/>
          <a:p>
            <a:pPr algn="ctr"/>
            <a:r>
              <a:rPr lang="en-US" dirty="0"/>
              <a:t>Siberian Larch- Haven</a:t>
            </a:r>
          </a:p>
        </p:txBody>
      </p:sp>
      <p:pic>
        <p:nvPicPr>
          <p:cNvPr id="2" name="Picture 1">
            <a:extLst>
              <a:ext uri="{FF2B5EF4-FFF2-40B4-BE49-F238E27FC236}">
                <a16:creationId xmlns:a16="http://schemas.microsoft.com/office/drawing/2014/main" id="{C0F05655-E2EB-E410-3AFE-01F61B06390C}"/>
              </a:ext>
            </a:extLst>
          </p:cNvPr>
          <p:cNvPicPr>
            <a:picLocks noChangeAspect="1"/>
          </p:cNvPicPr>
          <p:nvPr/>
        </p:nvPicPr>
        <p:blipFill>
          <a:blip r:embed="rId3"/>
          <a:stretch>
            <a:fillRect/>
          </a:stretch>
        </p:blipFill>
        <p:spPr>
          <a:xfrm>
            <a:off x="499972" y="1464303"/>
            <a:ext cx="2286000" cy="2286000"/>
          </a:xfrm>
          <a:prstGeom prst="rect">
            <a:avLst/>
          </a:prstGeom>
        </p:spPr>
      </p:pic>
      <p:pic>
        <p:nvPicPr>
          <p:cNvPr id="3" name="Picture 2">
            <a:extLst>
              <a:ext uri="{FF2B5EF4-FFF2-40B4-BE49-F238E27FC236}">
                <a16:creationId xmlns:a16="http://schemas.microsoft.com/office/drawing/2014/main" id="{CF0F02C3-EFF8-2602-B0E0-71C93EB6CDAC}"/>
              </a:ext>
            </a:extLst>
          </p:cNvPr>
          <p:cNvPicPr>
            <a:picLocks noChangeAspect="1"/>
          </p:cNvPicPr>
          <p:nvPr/>
        </p:nvPicPr>
        <p:blipFill>
          <a:blip r:embed="rId4"/>
          <a:stretch>
            <a:fillRect/>
          </a:stretch>
        </p:blipFill>
        <p:spPr>
          <a:xfrm>
            <a:off x="3458768" y="1464303"/>
            <a:ext cx="2286000" cy="2286000"/>
          </a:xfrm>
          <a:prstGeom prst="rect">
            <a:avLst/>
          </a:prstGeom>
        </p:spPr>
      </p:pic>
      <p:pic>
        <p:nvPicPr>
          <p:cNvPr id="2050" name="Picture 2">
            <a:extLst>
              <a:ext uri="{FF2B5EF4-FFF2-40B4-BE49-F238E27FC236}">
                <a16:creationId xmlns:a16="http://schemas.microsoft.com/office/drawing/2014/main" id="{4B141292-6886-37A7-F408-39F02D18910A}"/>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47234" y="1452583"/>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355B9C-1A30-9227-63B0-69BC932AC631}"/>
              </a:ext>
            </a:extLst>
          </p:cNvPr>
          <p:cNvPicPr>
            <a:picLocks noChangeAspect="1"/>
          </p:cNvPicPr>
          <p:nvPr/>
        </p:nvPicPr>
        <p:blipFill>
          <a:blip r:embed="rId6"/>
          <a:stretch>
            <a:fillRect/>
          </a:stretch>
        </p:blipFill>
        <p:spPr>
          <a:xfrm>
            <a:off x="9406027" y="1452582"/>
            <a:ext cx="2286001" cy="2286001"/>
          </a:xfrm>
          <a:prstGeom prst="rect">
            <a:avLst/>
          </a:prstGeom>
        </p:spPr>
      </p:pic>
      <p:pic>
        <p:nvPicPr>
          <p:cNvPr id="2052" name="Picture 4">
            <a:extLst>
              <a:ext uri="{FF2B5EF4-FFF2-40B4-BE49-F238E27FC236}">
                <a16:creationId xmlns:a16="http://schemas.microsoft.com/office/drawing/2014/main" id="{24F7718C-226F-2453-6708-CF239BC3852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8717" y="411441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8C4DA5C-FEB7-3AD0-302D-229E327F6FDF}"/>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454964" y="413785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37F486-0795-4E36-AE68-6826DCBEF05F}"/>
              </a:ext>
            </a:extLst>
          </p:cNvPr>
          <p:cNvPicPr>
            <a:picLocks noChangeAspect="1"/>
          </p:cNvPicPr>
          <p:nvPr/>
        </p:nvPicPr>
        <p:blipFill>
          <a:blip r:embed="rId9"/>
          <a:stretch>
            <a:fillRect/>
          </a:stretch>
        </p:blipFill>
        <p:spPr>
          <a:xfrm>
            <a:off x="6440986" y="4137850"/>
            <a:ext cx="2286001" cy="2286001"/>
          </a:xfrm>
          <a:prstGeom prst="rect">
            <a:avLst/>
          </a:prstGeom>
        </p:spPr>
      </p:pic>
      <p:pic>
        <p:nvPicPr>
          <p:cNvPr id="2056" name="Picture 8">
            <a:extLst>
              <a:ext uri="{FF2B5EF4-FFF2-40B4-BE49-F238E27FC236}">
                <a16:creationId xmlns:a16="http://schemas.microsoft.com/office/drawing/2014/main" id="{1B08B350-6310-6534-3E4B-79E7C8D00B1A}"/>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9401920" y="4137850"/>
            <a:ext cx="2286002" cy="2286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44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Milliken LVT</a:t>
            </a:r>
          </a:p>
        </p:txBody>
      </p:sp>
      <p:sp>
        <p:nvSpPr>
          <p:cNvPr id="10" name="Title 3">
            <a:extLst>
              <a:ext uri="{FF2B5EF4-FFF2-40B4-BE49-F238E27FC236}">
                <a16:creationId xmlns:a16="http://schemas.microsoft.com/office/drawing/2014/main" id="{C6483B20-2EF6-467D-B98F-CE604880F2B0}"/>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rgbClr val="FFFFFF"/>
                </a:solidFill>
              </a:rPr>
              <a:t>Fortified Foundations LVT - 5.0mm – </a:t>
            </a:r>
            <a:r>
              <a:rPr lang="en-US" sz="2000" b="1" dirty="0" err="1">
                <a:solidFill>
                  <a:srgbClr val="FFFFFF"/>
                </a:solidFill>
              </a:rPr>
              <a:t>Fargesia</a:t>
            </a:r>
            <a:r>
              <a:rPr lang="en-US" sz="2000" b="1" dirty="0">
                <a:solidFill>
                  <a:srgbClr val="FFFFFF"/>
                </a:solidFill>
              </a:rPr>
              <a:t> Bamboo, Gunnison &amp; Heritage Wood </a:t>
            </a:r>
            <a:r>
              <a:rPr lang="en-US" sz="2000" b="1" dirty="0">
                <a:solidFill>
                  <a:schemeClr val="bg1"/>
                </a:solidFill>
                <a:hlinkClick r:id="rId2">
                  <a:extLst>
                    <a:ext uri="{A12FA001-AC4F-418D-AE19-62706E023703}">
                      <ahyp:hlinkClr xmlns:ahyp="http://schemas.microsoft.com/office/drawing/2018/hyperlinkcolor" val="tx"/>
                    </a:ext>
                  </a:extLst>
                </a:hlinkClick>
              </a:rPr>
              <a:t>Fortified Foundations Color Options</a:t>
            </a:r>
            <a:endParaRPr lang="en-US" sz="900" b="1" dirty="0">
              <a:solidFill>
                <a:schemeClr val="bg1"/>
              </a:solidFill>
            </a:endParaRPr>
          </a:p>
        </p:txBody>
      </p:sp>
      <p:sp>
        <p:nvSpPr>
          <p:cNvPr id="11" name="TextBox 10">
            <a:extLst>
              <a:ext uri="{FF2B5EF4-FFF2-40B4-BE49-F238E27FC236}">
                <a16:creationId xmlns:a16="http://schemas.microsoft.com/office/drawing/2014/main" id="{25262112-C768-4E71-8F2D-84DFEB32FF9F}"/>
              </a:ext>
            </a:extLst>
          </p:cNvPr>
          <p:cNvSpPr txBox="1"/>
          <p:nvPr/>
        </p:nvSpPr>
        <p:spPr>
          <a:xfrm>
            <a:off x="9441469" y="3716749"/>
            <a:ext cx="2222500" cy="369332"/>
          </a:xfrm>
          <a:prstGeom prst="rect">
            <a:avLst/>
          </a:prstGeom>
          <a:noFill/>
        </p:spPr>
        <p:txBody>
          <a:bodyPr wrap="square" rtlCol="0">
            <a:spAutoFit/>
          </a:bodyPr>
          <a:lstStyle/>
          <a:p>
            <a:pPr algn="ctr"/>
            <a:r>
              <a:rPr lang="en-US" dirty="0"/>
              <a:t>Basswood- Walnut</a:t>
            </a:r>
          </a:p>
        </p:txBody>
      </p:sp>
      <p:sp>
        <p:nvSpPr>
          <p:cNvPr id="12" name="TextBox 11">
            <a:extLst>
              <a:ext uri="{FF2B5EF4-FFF2-40B4-BE49-F238E27FC236}">
                <a16:creationId xmlns:a16="http://schemas.microsoft.com/office/drawing/2014/main" id="{4CA7B1DB-6F82-4518-A1FA-90661448EA2C}"/>
              </a:ext>
            </a:extLst>
          </p:cNvPr>
          <p:cNvSpPr txBox="1"/>
          <p:nvPr/>
        </p:nvSpPr>
        <p:spPr>
          <a:xfrm>
            <a:off x="3421515" y="3721638"/>
            <a:ext cx="2409100" cy="369332"/>
          </a:xfrm>
          <a:prstGeom prst="rect">
            <a:avLst/>
          </a:prstGeom>
          <a:noFill/>
        </p:spPr>
        <p:txBody>
          <a:bodyPr wrap="square" rtlCol="0">
            <a:spAutoFit/>
          </a:bodyPr>
          <a:lstStyle/>
          <a:p>
            <a:pPr algn="ctr"/>
            <a:r>
              <a:rPr lang="en-US" dirty="0"/>
              <a:t>Basswood- Honey</a:t>
            </a:r>
          </a:p>
        </p:txBody>
      </p:sp>
      <p:sp>
        <p:nvSpPr>
          <p:cNvPr id="13" name="TextBox 12">
            <a:extLst>
              <a:ext uri="{FF2B5EF4-FFF2-40B4-BE49-F238E27FC236}">
                <a16:creationId xmlns:a16="http://schemas.microsoft.com/office/drawing/2014/main" id="{60DEF150-321F-4B3B-994E-20B20A3951EB}"/>
              </a:ext>
            </a:extLst>
          </p:cNvPr>
          <p:cNvSpPr txBox="1"/>
          <p:nvPr/>
        </p:nvSpPr>
        <p:spPr>
          <a:xfrm>
            <a:off x="6417310" y="3729473"/>
            <a:ext cx="2222500" cy="369332"/>
          </a:xfrm>
          <a:prstGeom prst="rect">
            <a:avLst/>
          </a:prstGeom>
          <a:noFill/>
        </p:spPr>
        <p:txBody>
          <a:bodyPr wrap="square" rtlCol="0">
            <a:spAutoFit/>
          </a:bodyPr>
          <a:lstStyle/>
          <a:p>
            <a:pPr algn="ctr"/>
            <a:r>
              <a:rPr lang="en-US" dirty="0"/>
              <a:t>Basswood- Vanilla</a:t>
            </a:r>
          </a:p>
        </p:txBody>
      </p:sp>
      <p:sp>
        <p:nvSpPr>
          <p:cNvPr id="16" name="TextBox 15">
            <a:extLst>
              <a:ext uri="{FF2B5EF4-FFF2-40B4-BE49-F238E27FC236}">
                <a16:creationId xmlns:a16="http://schemas.microsoft.com/office/drawing/2014/main" id="{D1ACC65E-E217-4408-8F8A-9DAB44A506FE}"/>
              </a:ext>
            </a:extLst>
          </p:cNvPr>
          <p:cNvSpPr txBox="1"/>
          <p:nvPr/>
        </p:nvSpPr>
        <p:spPr>
          <a:xfrm>
            <a:off x="610387" y="6355025"/>
            <a:ext cx="2222500" cy="369332"/>
          </a:xfrm>
          <a:prstGeom prst="rect">
            <a:avLst/>
          </a:prstGeom>
          <a:noFill/>
        </p:spPr>
        <p:txBody>
          <a:bodyPr wrap="square" rtlCol="0">
            <a:spAutoFit/>
          </a:bodyPr>
          <a:lstStyle/>
          <a:p>
            <a:pPr algn="ctr"/>
            <a:r>
              <a:rPr lang="en-US" dirty="0"/>
              <a:t>Heritage- Courage</a:t>
            </a:r>
          </a:p>
        </p:txBody>
      </p:sp>
      <p:sp>
        <p:nvSpPr>
          <p:cNvPr id="17" name="TextBox 16">
            <a:extLst>
              <a:ext uri="{FF2B5EF4-FFF2-40B4-BE49-F238E27FC236}">
                <a16:creationId xmlns:a16="http://schemas.microsoft.com/office/drawing/2014/main" id="{919AA357-DF19-40E6-960A-EE764F352A63}"/>
              </a:ext>
            </a:extLst>
          </p:cNvPr>
          <p:cNvSpPr txBox="1"/>
          <p:nvPr/>
        </p:nvSpPr>
        <p:spPr>
          <a:xfrm>
            <a:off x="9351319" y="6413454"/>
            <a:ext cx="2222500" cy="369332"/>
          </a:xfrm>
          <a:prstGeom prst="rect">
            <a:avLst/>
          </a:prstGeom>
          <a:noFill/>
        </p:spPr>
        <p:txBody>
          <a:bodyPr wrap="square" rtlCol="0">
            <a:spAutoFit/>
          </a:bodyPr>
          <a:lstStyle/>
          <a:p>
            <a:pPr algn="ctr"/>
            <a:r>
              <a:rPr lang="en-US" dirty="0"/>
              <a:t>Heritage- Pride</a:t>
            </a:r>
          </a:p>
        </p:txBody>
      </p:sp>
      <p:sp>
        <p:nvSpPr>
          <p:cNvPr id="18" name="TextBox 17">
            <a:extLst>
              <a:ext uri="{FF2B5EF4-FFF2-40B4-BE49-F238E27FC236}">
                <a16:creationId xmlns:a16="http://schemas.microsoft.com/office/drawing/2014/main" id="{CFA6A601-790C-41F9-B473-A5CB8C07CAA5}"/>
              </a:ext>
            </a:extLst>
          </p:cNvPr>
          <p:cNvSpPr txBox="1"/>
          <p:nvPr/>
        </p:nvSpPr>
        <p:spPr>
          <a:xfrm>
            <a:off x="6451856" y="6420507"/>
            <a:ext cx="2222500" cy="369332"/>
          </a:xfrm>
          <a:prstGeom prst="rect">
            <a:avLst/>
          </a:prstGeom>
          <a:noFill/>
        </p:spPr>
        <p:txBody>
          <a:bodyPr wrap="square" rtlCol="0">
            <a:spAutoFit/>
          </a:bodyPr>
          <a:lstStyle/>
          <a:p>
            <a:pPr algn="ctr"/>
            <a:r>
              <a:rPr lang="en-US" dirty="0"/>
              <a:t>Heritage- Legacy</a:t>
            </a:r>
          </a:p>
        </p:txBody>
      </p:sp>
      <p:sp>
        <p:nvSpPr>
          <p:cNvPr id="19" name="TextBox 18">
            <a:extLst>
              <a:ext uri="{FF2B5EF4-FFF2-40B4-BE49-F238E27FC236}">
                <a16:creationId xmlns:a16="http://schemas.microsoft.com/office/drawing/2014/main" id="{790788B6-1E85-4A51-8479-B0A9369F4A35}"/>
              </a:ext>
            </a:extLst>
          </p:cNvPr>
          <p:cNvSpPr txBox="1"/>
          <p:nvPr/>
        </p:nvSpPr>
        <p:spPr>
          <a:xfrm>
            <a:off x="3503048" y="6337938"/>
            <a:ext cx="2222500" cy="369332"/>
          </a:xfrm>
          <a:prstGeom prst="rect">
            <a:avLst/>
          </a:prstGeom>
          <a:noFill/>
        </p:spPr>
        <p:txBody>
          <a:bodyPr wrap="square" rtlCol="0">
            <a:spAutoFit/>
          </a:bodyPr>
          <a:lstStyle/>
          <a:p>
            <a:pPr algn="ctr"/>
            <a:r>
              <a:rPr lang="en-US" dirty="0"/>
              <a:t>Heritage- Honor</a:t>
            </a:r>
          </a:p>
        </p:txBody>
      </p:sp>
      <p:pic>
        <p:nvPicPr>
          <p:cNvPr id="29" name="Picture 28">
            <a:extLst>
              <a:ext uri="{FF2B5EF4-FFF2-40B4-BE49-F238E27FC236}">
                <a16:creationId xmlns:a16="http://schemas.microsoft.com/office/drawing/2014/main" id="{AB0C3899-25E7-4784-A825-AFAD854AE54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460" y="4118351"/>
            <a:ext cx="2286000" cy="2286000"/>
          </a:xfrm>
          <a:prstGeom prst="rect">
            <a:avLst/>
          </a:prstGeom>
        </p:spPr>
      </p:pic>
      <p:pic>
        <p:nvPicPr>
          <p:cNvPr id="31" name="Picture 30" descr="A picture containing wooden, wood, floor&#10;&#10;Description automatically generated">
            <a:extLst>
              <a:ext uri="{FF2B5EF4-FFF2-40B4-BE49-F238E27FC236}">
                <a16:creationId xmlns:a16="http://schemas.microsoft.com/office/drawing/2014/main" id="{FE4D1AA5-5FA9-4220-9145-648B44F78E1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2895" y="4067756"/>
            <a:ext cx="2286000" cy="2286000"/>
          </a:xfrm>
          <a:prstGeom prst="rect">
            <a:avLst/>
          </a:prstGeom>
        </p:spPr>
      </p:pic>
      <p:pic>
        <p:nvPicPr>
          <p:cNvPr id="35" name="Picture 34">
            <a:extLst>
              <a:ext uri="{FF2B5EF4-FFF2-40B4-BE49-F238E27FC236}">
                <a16:creationId xmlns:a16="http://schemas.microsoft.com/office/drawing/2014/main" id="{8F535D48-4A25-435C-B3A0-6840DA84204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17107" y="4166200"/>
            <a:ext cx="2286000" cy="2286000"/>
          </a:xfrm>
          <a:prstGeom prst="rect">
            <a:avLst/>
          </a:prstGeom>
        </p:spPr>
      </p:pic>
      <p:pic>
        <p:nvPicPr>
          <p:cNvPr id="38" name="Picture 37">
            <a:extLst>
              <a:ext uri="{FF2B5EF4-FFF2-40B4-BE49-F238E27FC236}">
                <a16:creationId xmlns:a16="http://schemas.microsoft.com/office/drawing/2014/main" id="{C3F81DAB-A158-4FAB-A3DE-80E2F0C96DA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77969" y="4166200"/>
            <a:ext cx="2286000" cy="2286000"/>
          </a:xfrm>
          <a:prstGeom prst="rect">
            <a:avLst/>
          </a:prstGeom>
        </p:spPr>
      </p:pic>
      <p:pic>
        <p:nvPicPr>
          <p:cNvPr id="2" name="Picture 1">
            <a:extLst>
              <a:ext uri="{FF2B5EF4-FFF2-40B4-BE49-F238E27FC236}">
                <a16:creationId xmlns:a16="http://schemas.microsoft.com/office/drawing/2014/main" id="{10D24D79-3A84-1114-421F-1B3DC26A05AE}"/>
              </a:ext>
            </a:extLst>
          </p:cNvPr>
          <p:cNvPicPr>
            <a:picLocks noChangeAspect="1"/>
          </p:cNvPicPr>
          <p:nvPr/>
        </p:nvPicPr>
        <p:blipFill>
          <a:blip r:embed="rId7"/>
          <a:stretch>
            <a:fillRect/>
          </a:stretch>
        </p:blipFill>
        <p:spPr>
          <a:xfrm>
            <a:off x="9351319" y="1435678"/>
            <a:ext cx="2293794" cy="2293794"/>
          </a:xfrm>
          <a:prstGeom prst="rect">
            <a:avLst/>
          </a:prstGeom>
        </p:spPr>
      </p:pic>
      <p:pic>
        <p:nvPicPr>
          <p:cNvPr id="4" name="Picture 3">
            <a:extLst>
              <a:ext uri="{FF2B5EF4-FFF2-40B4-BE49-F238E27FC236}">
                <a16:creationId xmlns:a16="http://schemas.microsoft.com/office/drawing/2014/main" id="{0EA5B1D2-6132-6F1E-6B08-2A5233EB160C}"/>
              </a:ext>
            </a:extLst>
          </p:cNvPr>
          <p:cNvPicPr>
            <a:picLocks noChangeAspect="1"/>
          </p:cNvPicPr>
          <p:nvPr/>
        </p:nvPicPr>
        <p:blipFill>
          <a:blip r:embed="rId8"/>
          <a:stretch>
            <a:fillRect/>
          </a:stretch>
        </p:blipFill>
        <p:spPr>
          <a:xfrm>
            <a:off x="3482895" y="1458852"/>
            <a:ext cx="2286000" cy="2286000"/>
          </a:xfrm>
          <a:prstGeom prst="rect">
            <a:avLst/>
          </a:prstGeom>
        </p:spPr>
      </p:pic>
      <p:pic>
        <p:nvPicPr>
          <p:cNvPr id="5" name="Picture 4">
            <a:extLst>
              <a:ext uri="{FF2B5EF4-FFF2-40B4-BE49-F238E27FC236}">
                <a16:creationId xmlns:a16="http://schemas.microsoft.com/office/drawing/2014/main" id="{ECA3597A-CEC2-82EC-41CA-6184F98D341B}"/>
              </a:ext>
            </a:extLst>
          </p:cNvPr>
          <p:cNvPicPr>
            <a:picLocks noChangeAspect="1"/>
          </p:cNvPicPr>
          <p:nvPr/>
        </p:nvPicPr>
        <p:blipFill>
          <a:blip r:embed="rId9"/>
          <a:stretch>
            <a:fillRect/>
          </a:stretch>
        </p:blipFill>
        <p:spPr>
          <a:xfrm>
            <a:off x="6417107" y="1443472"/>
            <a:ext cx="2286000" cy="2286000"/>
          </a:xfrm>
          <a:prstGeom prst="rect">
            <a:avLst/>
          </a:prstGeom>
        </p:spPr>
      </p:pic>
      <p:pic>
        <p:nvPicPr>
          <p:cNvPr id="8" name="Picture 7">
            <a:extLst>
              <a:ext uri="{FF2B5EF4-FFF2-40B4-BE49-F238E27FC236}">
                <a16:creationId xmlns:a16="http://schemas.microsoft.com/office/drawing/2014/main" id="{9DCE3DD6-2CC1-579C-1296-1357BC7B9DFC}"/>
              </a:ext>
            </a:extLst>
          </p:cNvPr>
          <p:cNvPicPr>
            <a:picLocks noChangeAspect="1"/>
          </p:cNvPicPr>
          <p:nvPr/>
        </p:nvPicPr>
        <p:blipFill>
          <a:blip r:embed="rId10"/>
          <a:stretch>
            <a:fillRect/>
          </a:stretch>
        </p:blipFill>
        <p:spPr>
          <a:xfrm>
            <a:off x="556224" y="1458851"/>
            <a:ext cx="2264235" cy="2264235"/>
          </a:xfrm>
          <a:prstGeom prst="rect">
            <a:avLst/>
          </a:prstGeom>
        </p:spPr>
      </p:pic>
      <p:sp>
        <p:nvSpPr>
          <p:cNvPr id="9" name="TextBox 8">
            <a:extLst>
              <a:ext uri="{FF2B5EF4-FFF2-40B4-BE49-F238E27FC236}">
                <a16:creationId xmlns:a16="http://schemas.microsoft.com/office/drawing/2014/main" id="{4EE76E2D-FE82-EDEB-FB84-8C1D03396AA0}"/>
              </a:ext>
            </a:extLst>
          </p:cNvPr>
          <p:cNvSpPr txBox="1"/>
          <p:nvPr/>
        </p:nvSpPr>
        <p:spPr>
          <a:xfrm>
            <a:off x="684801" y="3698424"/>
            <a:ext cx="2222500" cy="369332"/>
          </a:xfrm>
          <a:prstGeom prst="rect">
            <a:avLst/>
          </a:prstGeom>
          <a:noFill/>
        </p:spPr>
        <p:txBody>
          <a:bodyPr wrap="square" rtlCol="0">
            <a:spAutoFit/>
          </a:bodyPr>
          <a:lstStyle/>
          <a:p>
            <a:pPr algn="ctr"/>
            <a:r>
              <a:rPr lang="en-US" dirty="0"/>
              <a:t>Siberian Larch-Shelter</a:t>
            </a:r>
          </a:p>
        </p:txBody>
      </p:sp>
    </p:spTree>
    <p:extLst>
      <p:ext uri="{BB962C8B-B14F-4D97-AF65-F5344CB8AC3E}">
        <p14:creationId xmlns:p14="http://schemas.microsoft.com/office/powerpoint/2010/main" val="273518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Engineered Hardwood- Northern Wide Plank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B2FBB368-0CA2-48E4-820E-FE086B45E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2" name="Picture 1">
            <a:extLst>
              <a:ext uri="{FF2B5EF4-FFF2-40B4-BE49-F238E27FC236}">
                <a16:creationId xmlns:a16="http://schemas.microsoft.com/office/drawing/2014/main" id="{4110F4BC-FC0E-BCE5-4EE6-6D40F156B5D7}"/>
              </a:ext>
            </a:extLst>
          </p:cNvPr>
          <p:cNvPicPr>
            <a:picLocks noChangeAspect="1"/>
          </p:cNvPicPr>
          <p:nvPr/>
        </p:nvPicPr>
        <p:blipFill>
          <a:blip r:embed="rId4"/>
          <a:stretch>
            <a:fillRect/>
          </a:stretch>
        </p:blipFill>
        <p:spPr>
          <a:xfrm>
            <a:off x="2131448" y="2023625"/>
            <a:ext cx="7929104" cy="3450787"/>
          </a:xfrm>
          <a:prstGeom prst="rect">
            <a:avLst/>
          </a:prstGeom>
        </p:spPr>
      </p:pic>
    </p:spTree>
    <p:extLst>
      <p:ext uri="{BB962C8B-B14F-4D97-AF65-F5344CB8AC3E}">
        <p14:creationId xmlns:p14="http://schemas.microsoft.com/office/powerpoint/2010/main" val="2883690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Terrazzo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3" name="Picture 2">
            <a:extLst>
              <a:ext uri="{FF2B5EF4-FFF2-40B4-BE49-F238E27FC236}">
                <a16:creationId xmlns:a16="http://schemas.microsoft.com/office/drawing/2014/main" id="{ACC985EA-006F-41AC-A732-77AA295A9E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7226" y="2021129"/>
            <a:ext cx="5771661" cy="3805507"/>
          </a:xfrm>
          <a:prstGeom prst="rect">
            <a:avLst/>
          </a:prstGeom>
        </p:spPr>
      </p:pic>
      <p:pic>
        <p:nvPicPr>
          <p:cNvPr id="5" name="Picture 4">
            <a:extLst>
              <a:ext uri="{FF2B5EF4-FFF2-40B4-BE49-F238E27FC236}">
                <a16:creationId xmlns:a16="http://schemas.microsoft.com/office/drawing/2014/main" id="{1E99BCCD-6568-4F00-BBDC-F13DA54C4F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3113" y="2021128"/>
            <a:ext cx="5764725" cy="3805508"/>
          </a:xfrm>
          <a:prstGeom prst="rect">
            <a:avLst/>
          </a:prstGeom>
        </p:spPr>
      </p:pic>
      <p:pic>
        <p:nvPicPr>
          <p:cNvPr id="8" name="Picture 7">
            <a:extLst>
              <a:ext uri="{FF2B5EF4-FFF2-40B4-BE49-F238E27FC236}">
                <a16:creationId xmlns:a16="http://schemas.microsoft.com/office/drawing/2014/main" id="{F568D9CA-6828-433B-BDC7-A3102415E2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Tree>
    <p:extLst>
      <p:ext uri="{BB962C8B-B14F-4D97-AF65-F5344CB8AC3E}">
        <p14:creationId xmlns:p14="http://schemas.microsoft.com/office/powerpoint/2010/main" val="185975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Terrazzo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F568D9CA-6828-433B-BDC7-A3102415E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graphicFrame>
        <p:nvGraphicFramePr>
          <p:cNvPr id="11" name="Object 10">
            <a:extLst>
              <a:ext uri="{FF2B5EF4-FFF2-40B4-BE49-F238E27FC236}">
                <a16:creationId xmlns:a16="http://schemas.microsoft.com/office/drawing/2014/main" id="{9635D673-0D97-4BAE-92D5-DBA0D8C6978E}"/>
              </a:ext>
            </a:extLst>
          </p:cNvPr>
          <p:cNvGraphicFramePr>
            <a:graphicFrameLocks noChangeAspect="1"/>
          </p:cNvGraphicFramePr>
          <p:nvPr/>
        </p:nvGraphicFramePr>
        <p:xfrm>
          <a:off x="469797" y="3243134"/>
          <a:ext cx="11252405" cy="985078"/>
        </p:xfrm>
        <a:graphic>
          <a:graphicData uri="http://schemas.openxmlformats.org/presentationml/2006/ole">
            <mc:AlternateContent xmlns:mc="http://schemas.openxmlformats.org/markup-compatibility/2006">
              <mc:Choice xmlns:v="urn:schemas-microsoft-com:vml" Requires="v">
                <p:oleObj name="Worksheet" r:id="rId4" imgW="6347416" imgH="556093" progId="Excel.Sheet.12">
                  <p:embed/>
                </p:oleObj>
              </mc:Choice>
              <mc:Fallback>
                <p:oleObj name="Worksheet" r:id="rId4" imgW="6347416" imgH="556093" progId="Excel.Sheet.12">
                  <p:embed/>
                  <p:pic>
                    <p:nvPicPr>
                      <p:cNvPr id="11" name="Object 10">
                        <a:extLst>
                          <a:ext uri="{FF2B5EF4-FFF2-40B4-BE49-F238E27FC236}">
                            <a16:creationId xmlns:a16="http://schemas.microsoft.com/office/drawing/2014/main" id="{9635D673-0D97-4BAE-92D5-DBA0D8C6978E}"/>
                          </a:ext>
                        </a:extLst>
                      </p:cNvPr>
                      <p:cNvPicPr/>
                      <p:nvPr/>
                    </p:nvPicPr>
                    <p:blipFill>
                      <a:blip r:embed="rId5"/>
                      <a:stretch>
                        <a:fillRect/>
                      </a:stretch>
                    </p:blipFill>
                    <p:spPr>
                      <a:xfrm>
                        <a:off x="469797" y="3243134"/>
                        <a:ext cx="11252405" cy="985078"/>
                      </a:xfrm>
                      <a:prstGeom prst="rect">
                        <a:avLst/>
                      </a:prstGeom>
                    </p:spPr>
                  </p:pic>
                </p:oleObj>
              </mc:Fallback>
            </mc:AlternateContent>
          </a:graphicData>
        </a:graphic>
      </p:graphicFrame>
    </p:spTree>
    <p:extLst>
      <p:ext uri="{BB962C8B-B14F-4D97-AF65-F5344CB8AC3E}">
        <p14:creationId xmlns:p14="http://schemas.microsoft.com/office/powerpoint/2010/main" val="3180949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Trend </a:t>
            </a:r>
            <a:r>
              <a:rPr lang="en-US" sz="2000" b="1" dirty="0" err="1">
                <a:solidFill>
                  <a:schemeClr val="bg1"/>
                </a:solidFill>
              </a:rPr>
              <a:t>Origina</a:t>
            </a:r>
            <a:r>
              <a:rPr lang="en-US" sz="2000" b="1" dirty="0">
                <a:solidFill>
                  <a:schemeClr val="bg1"/>
                </a:solidFill>
              </a:rPr>
              <a:t>        https://trendterrazzo.com/terrazzo-trend-origina/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Terrazzo</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8400" y="6309836"/>
            <a:ext cx="2039678" cy="548164"/>
          </a:xfrm>
          <a:prstGeom prst="rect">
            <a:avLst/>
          </a:prstGeom>
        </p:spPr>
      </p:pic>
      <p:pic>
        <p:nvPicPr>
          <p:cNvPr id="10" name="Picture 9">
            <a:extLst>
              <a:ext uri="{FF2B5EF4-FFF2-40B4-BE49-F238E27FC236}">
                <a16:creationId xmlns:a16="http://schemas.microsoft.com/office/drawing/2014/main" id="{42CCF114-3A24-43B6-8CCF-2C33ED97B2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6" name="Picture 5">
            <a:extLst>
              <a:ext uri="{FF2B5EF4-FFF2-40B4-BE49-F238E27FC236}">
                <a16:creationId xmlns:a16="http://schemas.microsoft.com/office/drawing/2014/main" id="{FDE28933-D26C-4223-80EA-EBF46EE556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6684" y="1327420"/>
            <a:ext cx="2231329" cy="2231329"/>
          </a:xfrm>
          <a:prstGeom prst="rect">
            <a:avLst/>
          </a:prstGeom>
        </p:spPr>
      </p:pic>
      <p:pic>
        <p:nvPicPr>
          <p:cNvPr id="12" name="Picture 11" descr="Background pattern&#10;&#10;Description automatically generated">
            <a:extLst>
              <a:ext uri="{FF2B5EF4-FFF2-40B4-BE49-F238E27FC236}">
                <a16:creationId xmlns:a16="http://schemas.microsoft.com/office/drawing/2014/main" id="{780527C8-ADD7-4545-9A86-91566E7706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3961" y="1327419"/>
            <a:ext cx="2231330" cy="2231330"/>
          </a:xfrm>
          <a:prstGeom prst="rect">
            <a:avLst/>
          </a:prstGeom>
        </p:spPr>
      </p:pic>
      <p:sp>
        <p:nvSpPr>
          <p:cNvPr id="13" name="TextBox 12">
            <a:extLst>
              <a:ext uri="{FF2B5EF4-FFF2-40B4-BE49-F238E27FC236}">
                <a16:creationId xmlns:a16="http://schemas.microsoft.com/office/drawing/2014/main" id="{B42E9059-5C81-4C0B-9038-0CF5E800A167}"/>
              </a:ext>
            </a:extLst>
          </p:cNvPr>
          <p:cNvSpPr txBox="1"/>
          <p:nvPr/>
        </p:nvSpPr>
        <p:spPr>
          <a:xfrm>
            <a:off x="1564640" y="3514134"/>
            <a:ext cx="1809307" cy="369332"/>
          </a:xfrm>
          <a:prstGeom prst="rect">
            <a:avLst/>
          </a:prstGeom>
          <a:noFill/>
        </p:spPr>
        <p:txBody>
          <a:bodyPr wrap="square" rtlCol="0">
            <a:spAutoFit/>
          </a:bodyPr>
          <a:lstStyle/>
          <a:p>
            <a:pPr algn="ctr"/>
            <a:r>
              <a:rPr lang="en-US" dirty="0"/>
              <a:t>Orange</a:t>
            </a:r>
          </a:p>
        </p:txBody>
      </p:sp>
      <p:sp>
        <p:nvSpPr>
          <p:cNvPr id="14" name="TextBox 13">
            <a:extLst>
              <a:ext uri="{FF2B5EF4-FFF2-40B4-BE49-F238E27FC236}">
                <a16:creationId xmlns:a16="http://schemas.microsoft.com/office/drawing/2014/main" id="{693EE227-BEB7-4912-9026-50C1C97D6D97}"/>
              </a:ext>
            </a:extLst>
          </p:cNvPr>
          <p:cNvSpPr txBox="1"/>
          <p:nvPr/>
        </p:nvSpPr>
        <p:spPr>
          <a:xfrm>
            <a:off x="3979725" y="3542705"/>
            <a:ext cx="1809307" cy="369332"/>
          </a:xfrm>
          <a:prstGeom prst="rect">
            <a:avLst/>
          </a:prstGeom>
          <a:noFill/>
        </p:spPr>
        <p:txBody>
          <a:bodyPr wrap="square" rtlCol="0">
            <a:spAutoFit/>
          </a:bodyPr>
          <a:lstStyle/>
          <a:p>
            <a:pPr algn="ctr"/>
            <a:r>
              <a:rPr lang="en-US" dirty="0"/>
              <a:t>Red</a:t>
            </a:r>
          </a:p>
        </p:txBody>
      </p:sp>
      <p:pic>
        <p:nvPicPr>
          <p:cNvPr id="16" name="Picture 15" descr="A picture containing white&#10;&#10;Description automatically generated">
            <a:extLst>
              <a:ext uri="{FF2B5EF4-FFF2-40B4-BE49-F238E27FC236}">
                <a16:creationId xmlns:a16="http://schemas.microsoft.com/office/drawing/2014/main" id="{3974D25B-03DE-4F3C-B7F4-019DA4EDE1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21240" y="1327420"/>
            <a:ext cx="2231330" cy="2231330"/>
          </a:xfrm>
          <a:prstGeom prst="rect">
            <a:avLst/>
          </a:prstGeom>
        </p:spPr>
      </p:pic>
      <p:sp>
        <p:nvSpPr>
          <p:cNvPr id="17" name="TextBox 16">
            <a:extLst>
              <a:ext uri="{FF2B5EF4-FFF2-40B4-BE49-F238E27FC236}">
                <a16:creationId xmlns:a16="http://schemas.microsoft.com/office/drawing/2014/main" id="{5FDDDF7F-8ADD-4938-83E0-17D9FCC39B78}"/>
              </a:ext>
            </a:extLst>
          </p:cNvPr>
          <p:cNvSpPr txBox="1"/>
          <p:nvPr/>
        </p:nvSpPr>
        <p:spPr>
          <a:xfrm>
            <a:off x="6335046" y="3558793"/>
            <a:ext cx="1809307" cy="369332"/>
          </a:xfrm>
          <a:prstGeom prst="rect">
            <a:avLst/>
          </a:prstGeom>
          <a:noFill/>
        </p:spPr>
        <p:txBody>
          <a:bodyPr wrap="square" rtlCol="0">
            <a:spAutoFit/>
          </a:bodyPr>
          <a:lstStyle/>
          <a:p>
            <a:pPr algn="ctr"/>
            <a:r>
              <a:rPr lang="en-US" dirty="0"/>
              <a:t>White</a:t>
            </a:r>
          </a:p>
        </p:txBody>
      </p:sp>
      <p:pic>
        <p:nvPicPr>
          <p:cNvPr id="22" name="Picture 21" descr="A picture containing outdoor, night sky&#10;&#10;Description automatically generated">
            <a:extLst>
              <a:ext uri="{FF2B5EF4-FFF2-40B4-BE49-F238E27FC236}">
                <a16:creationId xmlns:a16="http://schemas.microsoft.com/office/drawing/2014/main" id="{303082C4-258F-4EBB-A381-78F2B7B207C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6684" y="3928081"/>
            <a:ext cx="2231329" cy="2231329"/>
          </a:xfrm>
          <a:prstGeom prst="rect">
            <a:avLst/>
          </a:prstGeom>
        </p:spPr>
      </p:pic>
      <p:sp>
        <p:nvSpPr>
          <p:cNvPr id="23" name="TextBox 22">
            <a:extLst>
              <a:ext uri="{FF2B5EF4-FFF2-40B4-BE49-F238E27FC236}">
                <a16:creationId xmlns:a16="http://schemas.microsoft.com/office/drawing/2014/main" id="{30242A40-78B9-417B-89C3-A3A6BDA85098}"/>
              </a:ext>
            </a:extLst>
          </p:cNvPr>
          <p:cNvSpPr txBox="1"/>
          <p:nvPr/>
        </p:nvSpPr>
        <p:spPr>
          <a:xfrm>
            <a:off x="1580062" y="6159410"/>
            <a:ext cx="1809307" cy="369332"/>
          </a:xfrm>
          <a:prstGeom prst="rect">
            <a:avLst/>
          </a:prstGeom>
          <a:noFill/>
        </p:spPr>
        <p:txBody>
          <a:bodyPr wrap="square" rtlCol="0">
            <a:spAutoFit/>
          </a:bodyPr>
          <a:lstStyle/>
          <a:p>
            <a:pPr algn="ctr"/>
            <a:r>
              <a:rPr lang="en-US" dirty="0"/>
              <a:t>Dark Blue</a:t>
            </a:r>
          </a:p>
        </p:txBody>
      </p:sp>
      <p:pic>
        <p:nvPicPr>
          <p:cNvPr id="27" name="Picture 26" descr="Background pattern&#10;&#10;Description automatically generated">
            <a:extLst>
              <a:ext uri="{FF2B5EF4-FFF2-40B4-BE49-F238E27FC236}">
                <a16:creationId xmlns:a16="http://schemas.microsoft.com/office/drawing/2014/main" id="{8FF1914D-52B3-4118-A2D1-A935EEA039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24318" y="3928081"/>
            <a:ext cx="2261482" cy="2261482"/>
          </a:xfrm>
          <a:prstGeom prst="rect">
            <a:avLst/>
          </a:prstGeom>
        </p:spPr>
      </p:pic>
      <p:pic>
        <p:nvPicPr>
          <p:cNvPr id="29" name="Picture 28" descr="A picture containing night sky&#10;&#10;Description automatically generated">
            <a:extLst>
              <a:ext uri="{FF2B5EF4-FFF2-40B4-BE49-F238E27FC236}">
                <a16:creationId xmlns:a16="http://schemas.microsoft.com/office/drawing/2014/main" id="{38CAF3BF-2D7C-4F21-96C4-1D05FEDD2F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45501" y="3928081"/>
            <a:ext cx="2261481" cy="2261481"/>
          </a:xfrm>
          <a:prstGeom prst="rect">
            <a:avLst/>
          </a:prstGeom>
        </p:spPr>
      </p:pic>
      <p:sp>
        <p:nvSpPr>
          <p:cNvPr id="30" name="TextBox 29">
            <a:extLst>
              <a:ext uri="{FF2B5EF4-FFF2-40B4-BE49-F238E27FC236}">
                <a16:creationId xmlns:a16="http://schemas.microsoft.com/office/drawing/2014/main" id="{FF1F5CD6-8735-4E67-9208-6F9C720F1583}"/>
              </a:ext>
            </a:extLst>
          </p:cNvPr>
          <p:cNvSpPr txBox="1"/>
          <p:nvPr/>
        </p:nvSpPr>
        <p:spPr>
          <a:xfrm>
            <a:off x="3942568" y="6159410"/>
            <a:ext cx="1809307" cy="369332"/>
          </a:xfrm>
          <a:prstGeom prst="rect">
            <a:avLst/>
          </a:prstGeom>
          <a:noFill/>
        </p:spPr>
        <p:txBody>
          <a:bodyPr wrap="square" rtlCol="0">
            <a:spAutoFit/>
          </a:bodyPr>
          <a:lstStyle/>
          <a:p>
            <a:pPr algn="ctr"/>
            <a:r>
              <a:rPr lang="en-US" dirty="0"/>
              <a:t>Night Blue</a:t>
            </a:r>
          </a:p>
        </p:txBody>
      </p:sp>
      <p:sp>
        <p:nvSpPr>
          <p:cNvPr id="31" name="TextBox 30">
            <a:extLst>
              <a:ext uri="{FF2B5EF4-FFF2-40B4-BE49-F238E27FC236}">
                <a16:creationId xmlns:a16="http://schemas.microsoft.com/office/drawing/2014/main" id="{1B3F3F9C-50C9-47FD-9CF4-7A7812837E6D}"/>
              </a:ext>
            </a:extLst>
          </p:cNvPr>
          <p:cNvSpPr txBox="1"/>
          <p:nvPr/>
        </p:nvSpPr>
        <p:spPr>
          <a:xfrm>
            <a:off x="6332251" y="6181254"/>
            <a:ext cx="1809307" cy="369332"/>
          </a:xfrm>
          <a:prstGeom prst="rect">
            <a:avLst/>
          </a:prstGeom>
          <a:noFill/>
        </p:spPr>
        <p:txBody>
          <a:bodyPr wrap="square" rtlCol="0">
            <a:spAutoFit/>
          </a:bodyPr>
          <a:lstStyle/>
          <a:p>
            <a:pPr algn="ctr"/>
            <a:r>
              <a:rPr lang="en-US" dirty="0"/>
              <a:t>Blue Dream</a:t>
            </a:r>
          </a:p>
        </p:txBody>
      </p:sp>
      <p:sp>
        <p:nvSpPr>
          <p:cNvPr id="34" name="TextBox 33">
            <a:extLst>
              <a:ext uri="{FF2B5EF4-FFF2-40B4-BE49-F238E27FC236}">
                <a16:creationId xmlns:a16="http://schemas.microsoft.com/office/drawing/2014/main" id="{3690D780-6A73-4B2F-A333-303372EC4CA6}"/>
              </a:ext>
            </a:extLst>
          </p:cNvPr>
          <p:cNvSpPr txBox="1"/>
          <p:nvPr/>
        </p:nvSpPr>
        <p:spPr>
          <a:xfrm>
            <a:off x="8741932" y="6159410"/>
            <a:ext cx="1809307" cy="369332"/>
          </a:xfrm>
          <a:prstGeom prst="rect">
            <a:avLst/>
          </a:prstGeom>
          <a:noFill/>
        </p:spPr>
        <p:txBody>
          <a:bodyPr wrap="square" rtlCol="0">
            <a:spAutoFit/>
          </a:bodyPr>
          <a:lstStyle/>
          <a:p>
            <a:pPr algn="ctr"/>
            <a:r>
              <a:rPr lang="en-US" dirty="0"/>
              <a:t>Rose</a:t>
            </a:r>
          </a:p>
        </p:txBody>
      </p:sp>
      <p:pic>
        <p:nvPicPr>
          <p:cNvPr id="24" name="Picture 2">
            <a:extLst>
              <a:ext uri="{FF2B5EF4-FFF2-40B4-BE49-F238E27FC236}">
                <a16:creationId xmlns:a16="http://schemas.microsoft.com/office/drawing/2014/main" id="{5975981F-9AD1-44D5-A680-8D8EA5F5BFE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465349" y="3944765"/>
            <a:ext cx="2228112" cy="22281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3EE227-BEB7-4912-9026-50C1C97D6D97}"/>
              </a:ext>
            </a:extLst>
          </p:cNvPr>
          <p:cNvSpPr txBox="1"/>
          <p:nvPr/>
        </p:nvSpPr>
        <p:spPr>
          <a:xfrm>
            <a:off x="8592315" y="3575433"/>
            <a:ext cx="1961761" cy="369332"/>
          </a:xfrm>
          <a:prstGeom prst="rect">
            <a:avLst/>
          </a:prstGeom>
          <a:noFill/>
        </p:spPr>
        <p:txBody>
          <a:bodyPr wrap="square" rtlCol="0">
            <a:spAutoFit/>
          </a:bodyPr>
          <a:lstStyle/>
          <a:p>
            <a:pPr algn="ctr"/>
            <a:r>
              <a:rPr lang="en-US" dirty="0"/>
              <a:t>Diorite</a:t>
            </a:r>
          </a:p>
        </p:txBody>
      </p:sp>
      <p:pic>
        <p:nvPicPr>
          <p:cNvPr id="9220" name="Picture 4">
            <a:extLst>
              <a:ext uri="{FF2B5EF4-FFF2-40B4-BE49-F238E27FC236}">
                <a16:creationId xmlns:a16="http://schemas.microsoft.com/office/drawing/2014/main" id="{578E864B-F787-40FF-B350-4CF1AB423199}"/>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456393" y="1344297"/>
            <a:ext cx="2233607" cy="223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17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Trend </a:t>
            </a:r>
            <a:r>
              <a:rPr lang="en-US" sz="2000" b="1" dirty="0" err="1">
                <a:solidFill>
                  <a:schemeClr val="bg1"/>
                </a:solidFill>
              </a:rPr>
              <a:t>Origina</a:t>
            </a:r>
            <a:r>
              <a:rPr lang="en-US" sz="2000" b="1" dirty="0">
                <a:solidFill>
                  <a:schemeClr val="bg1"/>
                </a:solidFill>
              </a:rPr>
              <a:t>        https://trendterrazzo.com/terrazzo-trend-origina/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Terrazzo</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8501" y="6288364"/>
            <a:ext cx="2119577" cy="569636"/>
          </a:xfrm>
          <a:prstGeom prst="rect">
            <a:avLst/>
          </a:prstGeom>
        </p:spPr>
      </p:pic>
      <p:pic>
        <p:nvPicPr>
          <p:cNvPr id="10" name="Picture 9">
            <a:extLst>
              <a:ext uri="{FF2B5EF4-FFF2-40B4-BE49-F238E27FC236}">
                <a16:creationId xmlns:a16="http://schemas.microsoft.com/office/drawing/2014/main" id="{6A5F40CB-CC07-4EDE-954B-E3F733D99A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4" name="TextBox 13">
            <a:extLst>
              <a:ext uri="{FF2B5EF4-FFF2-40B4-BE49-F238E27FC236}">
                <a16:creationId xmlns:a16="http://schemas.microsoft.com/office/drawing/2014/main" id="{922179FD-88BE-452F-BDF8-8B8BFCF6D7F7}"/>
              </a:ext>
            </a:extLst>
          </p:cNvPr>
          <p:cNvSpPr txBox="1"/>
          <p:nvPr/>
        </p:nvSpPr>
        <p:spPr>
          <a:xfrm>
            <a:off x="1564640" y="3514134"/>
            <a:ext cx="1809307" cy="369332"/>
          </a:xfrm>
          <a:prstGeom prst="rect">
            <a:avLst/>
          </a:prstGeom>
          <a:noFill/>
        </p:spPr>
        <p:txBody>
          <a:bodyPr wrap="square" rtlCol="0">
            <a:spAutoFit/>
          </a:bodyPr>
          <a:lstStyle/>
          <a:p>
            <a:pPr algn="ctr"/>
            <a:r>
              <a:rPr lang="en-US" dirty="0"/>
              <a:t>Chiaro Ambra</a:t>
            </a:r>
          </a:p>
        </p:txBody>
      </p:sp>
      <p:sp>
        <p:nvSpPr>
          <p:cNvPr id="15" name="TextBox 14">
            <a:extLst>
              <a:ext uri="{FF2B5EF4-FFF2-40B4-BE49-F238E27FC236}">
                <a16:creationId xmlns:a16="http://schemas.microsoft.com/office/drawing/2014/main" id="{83C48642-386F-43E6-A85F-B86F4458931A}"/>
              </a:ext>
            </a:extLst>
          </p:cNvPr>
          <p:cNvSpPr txBox="1"/>
          <p:nvPr/>
        </p:nvSpPr>
        <p:spPr>
          <a:xfrm>
            <a:off x="3979725" y="3542705"/>
            <a:ext cx="1809307" cy="369332"/>
          </a:xfrm>
          <a:prstGeom prst="rect">
            <a:avLst/>
          </a:prstGeom>
          <a:noFill/>
        </p:spPr>
        <p:txBody>
          <a:bodyPr wrap="square" rtlCol="0">
            <a:spAutoFit/>
          </a:bodyPr>
          <a:lstStyle/>
          <a:p>
            <a:pPr algn="ctr"/>
            <a:r>
              <a:rPr lang="en-US" dirty="0"/>
              <a:t>Polar Ice</a:t>
            </a:r>
          </a:p>
        </p:txBody>
      </p:sp>
      <p:sp>
        <p:nvSpPr>
          <p:cNvPr id="17" name="TextBox 16">
            <a:extLst>
              <a:ext uri="{FF2B5EF4-FFF2-40B4-BE49-F238E27FC236}">
                <a16:creationId xmlns:a16="http://schemas.microsoft.com/office/drawing/2014/main" id="{019AFF05-94C5-470B-B6D0-7E16986A1B5C}"/>
              </a:ext>
            </a:extLst>
          </p:cNvPr>
          <p:cNvSpPr txBox="1"/>
          <p:nvPr/>
        </p:nvSpPr>
        <p:spPr>
          <a:xfrm>
            <a:off x="6335046" y="3558793"/>
            <a:ext cx="1809307" cy="369332"/>
          </a:xfrm>
          <a:prstGeom prst="rect">
            <a:avLst/>
          </a:prstGeom>
          <a:noFill/>
        </p:spPr>
        <p:txBody>
          <a:bodyPr wrap="square" rtlCol="0">
            <a:spAutoFit/>
          </a:bodyPr>
          <a:lstStyle/>
          <a:p>
            <a:pPr algn="ctr"/>
            <a:r>
              <a:rPr lang="en-US" dirty="0"/>
              <a:t>Perla Bianca</a:t>
            </a:r>
          </a:p>
        </p:txBody>
      </p:sp>
      <p:sp>
        <p:nvSpPr>
          <p:cNvPr id="19" name="TextBox 18">
            <a:extLst>
              <a:ext uri="{FF2B5EF4-FFF2-40B4-BE49-F238E27FC236}">
                <a16:creationId xmlns:a16="http://schemas.microsoft.com/office/drawing/2014/main" id="{81067462-BC76-4348-AA42-28EAAB6FE93E}"/>
              </a:ext>
            </a:extLst>
          </p:cNvPr>
          <p:cNvSpPr txBox="1"/>
          <p:nvPr/>
        </p:nvSpPr>
        <p:spPr>
          <a:xfrm>
            <a:off x="8673142" y="3558793"/>
            <a:ext cx="1809307" cy="369332"/>
          </a:xfrm>
          <a:prstGeom prst="rect">
            <a:avLst/>
          </a:prstGeom>
          <a:noFill/>
        </p:spPr>
        <p:txBody>
          <a:bodyPr wrap="square" rtlCol="0">
            <a:spAutoFit/>
          </a:bodyPr>
          <a:lstStyle/>
          <a:p>
            <a:pPr algn="ctr"/>
            <a:r>
              <a:rPr lang="en-US" dirty="0"/>
              <a:t>Perla Di </a:t>
            </a:r>
            <a:r>
              <a:rPr lang="en-US" dirty="0" err="1"/>
              <a:t>Sabbia</a:t>
            </a:r>
            <a:endParaRPr lang="en-US" dirty="0"/>
          </a:p>
        </p:txBody>
      </p:sp>
      <p:sp>
        <p:nvSpPr>
          <p:cNvPr id="25" name="TextBox 24">
            <a:extLst>
              <a:ext uri="{FF2B5EF4-FFF2-40B4-BE49-F238E27FC236}">
                <a16:creationId xmlns:a16="http://schemas.microsoft.com/office/drawing/2014/main" id="{80F31C4D-A83E-4DFF-ACF8-E9CD11F0104D}"/>
              </a:ext>
            </a:extLst>
          </p:cNvPr>
          <p:cNvSpPr txBox="1"/>
          <p:nvPr/>
        </p:nvSpPr>
        <p:spPr>
          <a:xfrm>
            <a:off x="6332251" y="6181254"/>
            <a:ext cx="1809307" cy="369332"/>
          </a:xfrm>
          <a:prstGeom prst="rect">
            <a:avLst/>
          </a:prstGeom>
          <a:noFill/>
        </p:spPr>
        <p:txBody>
          <a:bodyPr wrap="square" rtlCol="0">
            <a:spAutoFit/>
          </a:bodyPr>
          <a:lstStyle/>
          <a:p>
            <a:pPr algn="ctr"/>
            <a:r>
              <a:rPr lang="en-US" dirty="0"/>
              <a:t>Crema Luna</a:t>
            </a:r>
          </a:p>
        </p:txBody>
      </p:sp>
      <p:pic>
        <p:nvPicPr>
          <p:cNvPr id="5" name="Picture 4" descr="A picture containing sesame seed&#10;&#10;Description automatically generated">
            <a:extLst>
              <a:ext uri="{FF2B5EF4-FFF2-40B4-BE49-F238E27FC236}">
                <a16:creationId xmlns:a16="http://schemas.microsoft.com/office/drawing/2014/main" id="{67082C1E-3DD4-4ADD-8989-58D20B86D6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6683" y="1311217"/>
            <a:ext cx="2231329" cy="2231329"/>
          </a:xfrm>
          <a:prstGeom prst="rect">
            <a:avLst/>
          </a:prstGeom>
        </p:spPr>
      </p:pic>
      <p:pic>
        <p:nvPicPr>
          <p:cNvPr id="28" name="Picture 27" descr="Background pattern&#10;&#10;Description automatically generated">
            <a:extLst>
              <a:ext uri="{FF2B5EF4-FFF2-40B4-BE49-F238E27FC236}">
                <a16:creationId xmlns:a16="http://schemas.microsoft.com/office/drawing/2014/main" id="{16F14BFE-2B52-4A63-B61E-452887501C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5501" y="1321576"/>
            <a:ext cx="2235653" cy="2231329"/>
          </a:xfrm>
          <a:prstGeom prst="rect">
            <a:avLst/>
          </a:prstGeom>
        </p:spPr>
      </p:pic>
      <p:pic>
        <p:nvPicPr>
          <p:cNvPr id="30" name="Picture 29" descr="A picture containing ground, outdoor&#10;&#10;Description automatically generated">
            <a:extLst>
              <a:ext uri="{FF2B5EF4-FFF2-40B4-BE49-F238E27FC236}">
                <a16:creationId xmlns:a16="http://schemas.microsoft.com/office/drawing/2014/main" id="{396F101F-64DD-4872-9C9A-36A8F2329D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24318" y="1311218"/>
            <a:ext cx="2246405" cy="2231328"/>
          </a:xfrm>
          <a:prstGeom prst="rect">
            <a:avLst/>
          </a:prstGeom>
        </p:spPr>
      </p:pic>
      <p:pic>
        <p:nvPicPr>
          <p:cNvPr id="32" name="Picture 31">
            <a:extLst>
              <a:ext uri="{FF2B5EF4-FFF2-40B4-BE49-F238E27FC236}">
                <a16:creationId xmlns:a16="http://schemas.microsoft.com/office/drawing/2014/main" id="{40D8502B-F4FC-4A38-B931-5F2E6002A8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88908" y="1322266"/>
            <a:ext cx="2231328" cy="2231328"/>
          </a:xfrm>
          <a:prstGeom prst="rect">
            <a:avLst/>
          </a:prstGeom>
        </p:spPr>
      </p:pic>
      <p:pic>
        <p:nvPicPr>
          <p:cNvPr id="38" name="Picture 37" descr="Background pattern&#10;&#10;Description automatically generated">
            <a:extLst>
              <a:ext uri="{FF2B5EF4-FFF2-40B4-BE49-F238E27FC236}">
                <a16:creationId xmlns:a16="http://schemas.microsoft.com/office/drawing/2014/main" id="{36C870D4-394C-466B-888A-EFDF5164B2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19094" y="3932766"/>
            <a:ext cx="2263619" cy="2263619"/>
          </a:xfrm>
          <a:prstGeom prst="rect">
            <a:avLst/>
          </a:prstGeom>
        </p:spPr>
      </p:pic>
      <p:pic>
        <p:nvPicPr>
          <p:cNvPr id="9218" name="Picture 2">
            <a:extLst>
              <a:ext uri="{FF2B5EF4-FFF2-40B4-BE49-F238E27FC236}">
                <a16:creationId xmlns:a16="http://schemas.microsoft.com/office/drawing/2014/main" id="{5D6B3FFC-F910-487E-BB13-76FE4DFE7D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64406" y="3925804"/>
            <a:ext cx="2233606" cy="22336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1AC5AAA-8595-45DB-89D4-AA6DAAC9012F}"/>
              </a:ext>
            </a:extLst>
          </p:cNvPr>
          <p:cNvSpPr txBox="1"/>
          <p:nvPr/>
        </p:nvSpPr>
        <p:spPr>
          <a:xfrm>
            <a:off x="1500327" y="6251340"/>
            <a:ext cx="1961761" cy="369332"/>
          </a:xfrm>
          <a:prstGeom prst="rect">
            <a:avLst/>
          </a:prstGeom>
          <a:noFill/>
        </p:spPr>
        <p:txBody>
          <a:bodyPr wrap="square" rtlCol="0">
            <a:spAutoFit/>
          </a:bodyPr>
          <a:lstStyle/>
          <a:p>
            <a:pPr algn="ctr"/>
            <a:r>
              <a:rPr lang="en-US" dirty="0"/>
              <a:t>Cinders</a:t>
            </a:r>
          </a:p>
        </p:txBody>
      </p:sp>
      <p:pic>
        <p:nvPicPr>
          <p:cNvPr id="2" name="Picture 1" descr="A close-up of a black surface&#10;&#10;Description automatically generated">
            <a:extLst>
              <a:ext uri="{FF2B5EF4-FFF2-40B4-BE49-F238E27FC236}">
                <a16:creationId xmlns:a16="http://schemas.microsoft.com/office/drawing/2014/main" id="{F3AAC74A-F1E8-E81D-2759-77AC74DBF01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27216" y="3950118"/>
            <a:ext cx="2231136" cy="2231136"/>
          </a:xfrm>
          <a:prstGeom prst="rect">
            <a:avLst/>
          </a:prstGeom>
        </p:spPr>
      </p:pic>
      <p:sp>
        <p:nvSpPr>
          <p:cNvPr id="11" name="TextBox 10">
            <a:extLst>
              <a:ext uri="{FF2B5EF4-FFF2-40B4-BE49-F238E27FC236}">
                <a16:creationId xmlns:a16="http://schemas.microsoft.com/office/drawing/2014/main" id="{1539F45A-2A74-170E-F81D-5A3DE3042EC2}"/>
              </a:ext>
            </a:extLst>
          </p:cNvPr>
          <p:cNvSpPr txBox="1"/>
          <p:nvPr/>
        </p:nvSpPr>
        <p:spPr>
          <a:xfrm>
            <a:off x="8890580" y="6195314"/>
            <a:ext cx="1374429" cy="369332"/>
          </a:xfrm>
          <a:prstGeom prst="rect">
            <a:avLst/>
          </a:prstGeom>
          <a:noFill/>
        </p:spPr>
        <p:txBody>
          <a:bodyPr wrap="square" rtlCol="0">
            <a:spAutoFit/>
          </a:bodyPr>
          <a:lstStyle/>
          <a:p>
            <a:r>
              <a:rPr lang="en-US" dirty="0"/>
              <a:t>Black Dream</a:t>
            </a:r>
            <a:endParaRPr lang="en-US" dirty="0">
              <a:highlight>
                <a:srgbClr val="FFFF00"/>
              </a:highlight>
            </a:endParaRPr>
          </a:p>
        </p:txBody>
      </p:sp>
      <p:pic>
        <p:nvPicPr>
          <p:cNvPr id="6" name="Picture 5">
            <a:extLst>
              <a:ext uri="{FF2B5EF4-FFF2-40B4-BE49-F238E27FC236}">
                <a16:creationId xmlns:a16="http://schemas.microsoft.com/office/drawing/2014/main" id="{451F44FB-24A8-F0CA-D54D-952D35DD0B19}"/>
              </a:ext>
            </a:extLst>
          </p:cNvPr>
          <p:cNvPicPr>
            <a:picLocks noChangeAspect="1"/>
          </p:cNvPicPr>
          <p:nvPr/>
        </p:nvPicPr>
        <p:blipFill>
          <a:blip r:embed="rId11"/>
          <a:stretch>
            <a:fillRect/>
          </a:stretch>
        </p:blipFill>
        <p:spPr>
          <a:xfrm>
            <a:off x="3751405" y="3950118"/>
            <a:ext cx="2229749" cy="2232799"/>
          </a:xfrm>
          <a:prstGeom prst="rect">
            <a:avLst/>
          </a:prstGeom>
        </p:spPr>
      </p:pic>
      <p:sp>
        <p:nvSpPr>
          <p:cNvPr id="8" name="TextBox 7">
            <a:extLst>
              <a:ext uri="{FF2B5EF4-FFF2-40B4-BE49-F238E27FC236}">
                <a16:creationId xmlns:a16="http://schemas.microsoft.com/office/drawing/2014/main" id="{0BC5BC57-E3C1-86E4-E655-BDE4EBCA6505}"/>
              </a:ext>
            </a:extLst>
          </p:cNvPr>
          <p:cNvSpPr txBox="1"/>
          <p:nvPr/>
        </p:nvSpPr>
        <p:spPr>
          <a:xfrm>
            <a:off x="3826529" y="6251340"/>
            <a:ext cx="1961761" cy="369332"/>
          </a:xfrm>
          <a:prstGeom prst="rect">
            <a:avLst/>
          </a:prstGeom>
          <a:noFill/>
        </p:spPr>
        <p:txBody>
          <a:bodyPr wrap="square" rtlCol="0">
            <a:spAutoFit/>
          </a:bodyPr>
          <a:lstStyle/>
          <a:p>
            <a:pPr algn="ctr"/>
            <a:r>
              <a:rPr lang="en-US" dirty="0" err="1"/>
              <a:t>Ambercream</a:t>
            </a:r>
            <a:endParaRPr lang="en-US" dirty="0"/>
          </a:p>
        </p:txBody>
      </p:sp>
    </p:spTree>
    <p:extLst>
      <p:ext uri="{BB962C8B-B14F-4D97-AF65-F5344CB8AC3E}">
        <p14:creationId xmlns:p14="http://schemas.microsoft.com/office/powerpoint/2010/main" val="534940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Trend </a:t>
            </a:r>
            <a:r>
              <a:rPr lang="en-US" sz="2000" b="1" dirty="0" err="1">
                <a:solidFill>
                  <a:schemeClr val="bg1"/>
                </a:solidFill>
              </a:rPr>
              <a:t>Origina</a:t>
            </a:r>
            <a:r>
              <a:rPr lang="en-US" sz="2000" b="1" dirty="0">
                <a:solidFill>
                  <a:schemeClr val="bg1"/>
                </a:solidFill>
              </a:rPr>
              <a:t>        https://trendterrazzo.com/terrazzo-trend-origina/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Terrazzo</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8400" y="6309836"/>
            <a:ext cx="2039678" cy="548164"/>
          </a:xfrm>
          <a:prstGeom prst="rect">
            <a:avLst/>
          </a:prstGeom>
        </p:spPr>
      </p:pic>
      <p:pic>
        <p:nvPicPr>
          <p:cNvPr id="10" name="Picture 9">
            <a:extLst>
              <a:ext uri="{FF2B5EF4-FFF2-40B4-BE49-F238E27FC236}">
                <a16:creationId xmlns:a16="http://schemas.microsoft.com/office/drawing/2014/main" id="{42CCF114-3A24-43B6-8CCF-2C33ED97B2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B42E9059-5C81-4C0B-9038-0CF5E800A167}"/>
              </a:ext>
            </a:extLst>
          </p:cNvPr>
          <p:cNvSpPr txBox="1"/>
          <p:nvPr/>
        </p:nvSpPr>
        <p:spPr>
          <a:xfrm>
            <a:off x="1564640" y="3514134"/>
            <a:ext cx="1809307" cy="369332"/>
          </a:xfrm>
          <a:prstGeom prst="rect">
            <a:avLst/>
          </a:prstGeom>
          <a:noFill/>
        </p:spPr>
        <p:txBody>
          <a:bodyPr wrap="square" rtlCol="0">
            <a:spAutoFit/>
          </a:bodyPr>
          <a:lstStyle/>
          <a:p>
            <a:pPr algn="ctr"/>
            <a:r>
              <a:rPr lang="en-US" dirty="0"/>
              <a:t>White Star</a:t>
            </a:r>
          </a:p>
        </p:txBody>
      </p:sp>
      <p:sp>
        <p:nvSpPr>
          <p:cNvPr id="17" name="TextBox 16">
            <a:extLst>
              <a:ext uri="{FF2B5EF4-FFF2-40B4-BE49-F238E27FC236}">
                <a16:creationId xmlns:a16="http://schemas.microsoft.com/office/drawing/2014/main" id="{5FDDDF7F-8ADD-4938-83E0-17D9FCC39B78}"/>
              </a:ext>
            </a:extLst>
          </p:cNvPr>
          <p:cNvSpPr txBox="1"/>
          <p:nvPr/>
        </p:nvSpPr>
        <p:spPr>
          <a:xfrm>
            <a:off x="6335046" y="3506539"/>
            <a:ext cx="1809307" cy="369332"/>
          </a:xfrm>
          <a:prstGeom prst="rect">
            <a:avLst/>
          </a:prstGeom>
          <a:noFill/>
        </p:spPr>
        <p:txBody>
          <a:bodyPr wrap="square" rtlCol="0">
            <a:spAutoFit/>
          </a:bodyPr>
          <a:lstStyle/>
          <a:p>
            <a:pPr algn="ctr"/>
            <a:r>
              <a:rPr lang="en-US" dirty="0" err="1"/>
              <a:t>Pietra</a:t>
            </a:r>
            <a:r>
              <a:rPr lang="en-US" dirty="0"/>
              <a:t> Serena</a:t>
            </a:r>
          </a:p>
        </p:txBody>
      </p:sp>
      <p:sp>
        <p:nvSpPr>
          <p:cNvPr id="20" name="TextBox 19">
            <a:extLst>
              <a:ext uri="{FF2B5EF4-FFF2-40B4-BE49-F238E27FC236}">
                <a16:creationId xmlns:a16="http://schemas.microsoft.com/office/drawing/2014/main" id="{6BE4DD80-6D32-43B8-95B1-D484E5D94728}"/>
              </a:ext>
            </a:extLst>
          </p:cNvPr>
          <p:cNvSpPr txBox="1"/>
          <p:nvPr/>
        </p:nvSpPr>
        <p:spPr>
          <a:xfrm>
            <a:off x="8673142" y="3497830"/>
            <a:ext cx="1809307" cy="369332"/>
          </a:xfrm>
          <a:prstGeom prst="rect">
            <a:avLst/>
          </a:prstGeom>
          <a:noFill/>
        </p:spPr>
        <p:txBody>
          <a:bodyPr wrap="square" rtlCol="0">
            <a:spAutoFit/>
          </a:bodyPr>
          <a:lstStyle/>
          <a:p>
            <a:pPr algn="ctr"/>
            <a:r>
              <a:rPr lang="en-US" dirty="0"/>
              <a:t>Bianco Modena</a:t>
            </a:r>
          </a:p>
        </p:txBody>
      </p:sp>
      <p:sp>
        <p:nvSpPr>
          <p:cNvPr id="23" name="TextBox 22">
            <a:extLst>
              <a:ext uri="{FF2B5EF4-FFF2-40B4-BE49-F238E27FC236}">
                <a16:creationId xmlns:a16="http://schemas.microsoft.com/office/drawing/2014/main" id="{30242A40-78B9-417B-89C3-A3A6BDA85098}"/>
              </a:ext>
            </a:extLst>
          </p:cNvPr>
          <p:cNvSpPr txBox="1"/>
          <p:nvPr/>
        </p:nvSpPr>
        <p:spPr>
          <a:xfrm>
            <a:off x="3980081" y="6159409"/>
            <a:ext cx="1809307" cy="369332"/>
          </a:xfrm>
          <a:prstGeom prst="rect">
            <a:avLst/>
          </a:prstGeom>
          <a:noFill/>
        </p:spPr>
        <p:txBody>
          <a:bodyPr wrap="square" rtlCol="0">
            <a:spAutoFit/>
          </a:bodyPr>
          <a:lstStyle/>
          <a:p>
            <a:pPr algn="ctr"/>
            <a:r>
              <a:rPr lang="en-US" dirty="0"/>
              <a:t>Terra </a:t>
            </a:r>
            <a:r>
              <a:rPr lang="en-US" dirty="0" err="1"/>
              <a:t>Ombra</a:t>
            </a:r>
            <a:endParaRPr lang="en-US" dirty="0"/>
          </a:p>
        </p:txBody>
      </p:sp>
      <p:sp>
        <p:nvSpPr>
          <p:cNvPr id="30" name="TextBox 29">
            <a:extLst>
              <a:ext uri="{FF2B5EF4-FFF2-40B4-BE49-F238E27FC236}">
                <a16:creationId xmlns:a16="http://schemas.microsoft.com/office/drawing/2014/main" id="{FF1F5CD6-8735-4E67-9208-6F9C720F1583}"/>
              </a:ext>
            </a:extLst>
          </p:cNvPr>
          <p:cNvSpPr txBox="1"/>
          <p:nvPr/>
        </p:nvSpPr>
        <p:spPr>
          <a:xfrm>
            <a:off x="6337193" y="6168843"/>
            <a:ext cx="1809307" cy="369332"/>
          </a:xfrm>
          <a:prstGeom prst="rect">
            <a:avLst/>
          </a:prstGeom>
          <a:noFill/>
        </p:spPr>
        <p:txBody>
          <a:bodyPr wrap="square" rtlCol="0">
            <a:spAutoFit/>
          </a:bodyPr>
          <a:lstStyle/>
          <a:p>
            <a:pPr algn="ctr"/>
            <a:r>
              <a:rPr lang="en-US" dirty="0"/>
              <a:t>Navy Blue</a:t>
            </a:r>
          </a:p>
        </p:txBody>
      </p:sp>
      <p:sp>
        <p:nvSpPr>
          <p:cNvPr id="31" name="TextBox 30">
            <a:extLst>
              <a:ext uri="{FF2B5EF4-FFF2-40B4-BE49-F238E27FC236}">
                <a16:creationId xmlns:a16="http://schemas.microsoft.com/office/drawing/2014/main" id="{1B3F3F9C-50C9-47FD-9CF4-7A7812837E6D}"/>
              </a:ext>
            </a:extLst>
          </p:cNvPr>
          <p:cNvSpPr txBox="1"/>
          <p:nvPr/>
        </p:nvSpPr>
        <p:spPr>
          <a:xfrm>
            <a:off x="3954933" y="3516681"/>
            <a:ext cx="1809307" cy="369332"/>
          </a:xfrm>
          <a:prstGeom prst="rect">
            <a:avLst/>
          </a:prstGeom>
          <a:noFill/>
        </p:spPr>
        <p:txBody>
          <a:bodyPr wrap="square" rtlCol="0">
            <a:spAutoFit/>
          </a:bodyPr>
          <a:lstStyle/>
          <a:p>
            <a:pPr algn="ctr"/>
            <a:r>
              <a:rPr lang="en-US" dirty="0"/>
              <a:t>King Ivory</a:t>
            </a:r>
          </a:p>
        </p:txBody>
      </p:sp>
      <p:sp>
        <p:nvSpPr>
          <p:cNvPr id="34" name="TextBox 33">
            <a:extLst>
              <a:ext uri="{FF2B5EF4-FFF2-40B4-BE49-F238E27FC236}">
                <a16:creationId xmlns:a16="http://schemas.microsoft.com/office/drawing/2014/main" id="{3690D780-6A73-4B2F-A333-303372EC4CA6}"/>
              </a:ext>
            </a:extLst>
          </p:cNvPr>
          <p:cNvSpPr txBox="1"/>
          <p:nvPr/>
        </p:nvSpPr>
        <p:spPr>
          <a:xfrm>
            <a:off x="8741932" y="6159410"/>
            <a:ext cx="1809307" cy="369332"/>
          </a:xfrm>
          <a:prstGeom prst="rect">
            <a:avLst/>
          </a:prstGeom>
          <a:noFill/>
        </p:spPr>
        <p:txBody>
          <a:bodyPr wrap="square" rtlCol="0">
            <a:spAutoFit/>
          </a:bodyPr>
          <a:lstStyle/>
          <a:p>
            <a:pPr algn="ctr"/>
            <a:r>
              <a:rPr lang="en-US" dirty="0"/>
              <a:t>Perla Di Modena </a:t>
            </a:r>
          </a:p>
        </p:txBody>
      </p:sp>
      <p:pic>
        <p:nvPicPr>
          <p:cNvPr id="3" name="Picture 2" descr="A picture containing ground&#10;&#10;Description automatically generated">
            <a:extLst>
              <a:ext uri="{FF2B5EF4-FFF2-40B4-BE49-F238E27FC236}">
                <a16:creationId xmlns:a16="http://schemas.microsoft.com/office/drawing/2014/main" id="{844EDF57-9FC2-4C72-AE54-0DB18317F9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6684" y="1327419"/>
            <a:ext cx="2231330" cy="2231330"/>
          </a:xfrm>
          <a:prstGeom prst="rect">
            <a:avLst/>
          </a:prstGeom>
        </p:spPr>
      </p:pic>
      <p:pic>
        <p:nvPicPr>
          <p:cNvPr id="15" name="Picture 14" descr="Background pattern&#10;&#10;Description automatically generated">
            <a:extLst>
              <a:ext uri="{FF2B5EF4-FFF2-40B4-BE49-F238E27FC236}">
                <a16:creationId xmlns:a16="http://schemas.microsoft.com/office/drawing/2014/main" id="{9F5514F7-BB61-45D7-B00B-F9C4CE7E80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4318" y="1323503"/>
            <a:ext cx="2219201" cy="2219201"/>
          </a:xfrm>
          <a:prstGeom prst="rect">
            <a:avLst/>
          </a:prstGeom>
        </p:spPr>
      </p:pic>
      <p:pic>
        <p:nvPicPr>
          <p:cNvPr id="21" name="Picture 20" descr="A picture containing ground, rock&#10;&#10;Description automatically generated">
            <a:extLst>
              <a:ext uri="{FF2B5EF4-FFF2-40B4-BE49-F238E27FC236}">
                <a16:creationId xmlns:a16="http://schemas.microsoft.com/office/drawing/2014/main" id="{8663EF9E-DBDC-416C-8373-20A7D52A72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6408" y="1323503"/>
            <a:ext cx="2231331" cy="2231331"/>
          </a:xfrm>
          <a:prstGeom prst="rect">
            <a:avLst/>
          </a:prstGeom>
        </p:spPr>
      </p:pic>
      <p:pic>
        <p:nvPicPr>
          <p:cNvPr id="25" name="Picture 24">
            <a:extLst>
              <a:ext uri="{FF2B5EF4-FFF2-40B4-BE49-F238E27FC236}">
                <a16:creationId xmlns:a16="http://schemas.microsoft.com/office/drawing/2014/main" id="{4718E39E-6940-4BA3-A656-48BCCB237D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64790" y="3925942"/>
            <a:ext cx="2234038" cy="2275323"/>
          </a:xfrm>
          <a:prstGeom prst="rect">
            <a:avLst/>
          </a:prstGeom>
        </p:spPr>
      </p:pic>
      <p:pic>
        <p:nvPicPr>
          <p:cNvPr id="35" name="Picture 34" descr="A picture containing ground&#10;&#10;Description automatically generated">
            <a:extLst>
              <a:ext uri="{FF2B5EF4-FFF2-40B4-BE49-F238E27FC236}">
                <a16:creationId xmlns:a16="http://schemas.microsoft.com/office/drawing/2014/main" id="{7792AA47-ACB9-48D1-B968-FD973EF43F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61134" y="1324985"/>
            <a:ext cx="2202857" cy="2202856"/>
          </a:xfrm>
          <a:prstGeom prst="rect">
            <a:avLst/>
          </a:prstGeom>
        </p:spPr>
      </p:pic>
      <p:pic>
        <p:nvPicPr>
          <p:cNvPr id="37" name="Picture 36">
            <a:extLst>
              <a:ext uri="{FF2B5EF4-FFF2-40B4-BE49-F238E27FC236}">
                <a16:creationId xmlns:a16="http://schemas.microsoft.com/office/drawing/2014/main" id="{7EF8C76C-114F-45F7-9B58-02C18188D3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94314" y="3925942"/>
            <a:ext cx="2306826" cy="2275323"/>
          </a:xfrm>
          <a:prstGeom prst="rect">
            <a:avLst/>
          </a:prstGeom>
        </p:spPr>
      </p:pic>
      <p:pic>
        <p:nvPicPr>
          <p:cNvPr id="22" name="Picture 2">
            <a:extLst>
              <a:ext uri="{FF2B5EF4-FFF2-40B4-BE49-F238E27FC236}">
                <a16:creationId xmlns:a16="http://schemas.microsoft.com/office/drawing/2014/main" id="{CE7790DB-CA0F-4DD6-B2E3-26A7DBDC132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24318" y="3926796"/>
            <a:ext cx="2245530" cy="22455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speckled surface with white specks&#10;&#10;Description automatically generated">
            <a:extLst>
              <a:ext uri="{FF2B5EF4-FFF2-40B4-BE49-F238E27FC236}">
                <a16:creationId xmlns:a16="http://schemas.microsoft.com/office/drawing/2014/main" id="{1E7A8C7D-432E-5BDF-A28C-97CE48BFF2C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60993" y="3925384"/>
            <a:ext cx="2275323" cy="2275323"/>
          </a:xfrm>
          <a:prstGeom prst="rect">
            <a:avLst/>
          </a:prstGeom>
        </p:spPr>
      </p:pic>
      <p:sp>
        <p:nvSpPr>
          <p:cNvPr id="5" name="TextBox 4">
            <a:extLst>
              <a:ext uri="{FF2B5EF4-FFF2-40B4-BE49-F238E27FC236}">
                <a16:creationId xmlns:a16="http://schemas.microsoft.com/office/drawing/2014/main" id="{740EA075-1D6E-9F81-AA68-889F1AD3560E}"/>
              </a:ext>
            </a:extLst>
          </p:cNvPr>
          <p:cNvSpPr txBox="1"/>
          <p:nvPr/>
        </p:nvSpPr>
        <p:spPr>
          <a:xfrm>
            <a:off x="1764619" y="6186703"/>
            <a:ext cx="1599920" cy="369332"/>
          </a:xfrm>
          <a:prstGeom prst="rect">
            <a:avLst/>
          </a:prstGeom>
          <a:noFill/>
        </p:spPr>
        <p:txBody>
          <a:bodyPr wrap="square" rtlCol="0">
            <a:spAutoFit/>
          </a:bodyPr>
          <a:lstStyle/>
          <a:p>
            <a:r>
              <a:rPr lang="en-US" dirty="0"/>
              <a:t>Sparkling Black</a:t>
            </a:r>
            <a:endParaRPr lang="en-US" dirty="0">
              <a:highlight>
                <a:srgbClr val="FFFF00"/>
              </a:highlight>
            </a:endParaRPr>
          </a:p>
        </p:txBody>
      </p:sp>
    </p:spTree>
    <p:extLst>
      <p:ext uri="{BB962C8B-B14F-4D97-AF65-F5344CB8AC3E}">
        <p14:creationId xmlns:p14="http://schemas.microsoft.com/office/powerpoint/2010/main" val="2323658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Trend </a:t>
            </a:r>
            <a:r>
              <a:rPr lang="en-US" sz="2000" b="1" dirty="0" err="1">
                <a:solidFill>
                  <a:schemeClr val="bg1"/>
                </a:solidFill>
              </a:rPr>
              <a:t>Origina</a:t>
            </a:r>
            <a:r>
              <a:rPr lang="en-US" sz="2000" b="1" dirty="0">
                <a:solidFill>
                  <a:schemeClr val="bg1"/>
                </a:solidFill>
              </a:rPr>
              <a:t>        https://trendterrazzo.com/terrazzo-trend-origina/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Terrazzo</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8400" y="6309836"/>
            <a:ext cx="2039678" cy="548164"/>
          </a:xfrm>
          <a:prstGeom prst="rect">
            <a:avLst/>
          </a:prstGeom>
        </p:spPr>
      </p:pic>
      <p:pic>
        <p:nvPicPr>
          <p:cNvPr id="10" name="Picture 9">
            <a:extLst>
              <a:ext uri="{FF2B5EF4-FFF2-40B4-BE49-F238E27FC236}">
                <a16:creationId xmlns:a16="http://schemas.microsoft.com/office/drawing/2014/main" id="{42CCF114-3A24-43B6-8CCF-2C33ED97B2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B42E9059-5C81-4C0B-9038-0CF5E800A167}"/>
              </a:ext>
            </a:extLst>
          </p:cNvPr>
          <p:cNvSpPr txBox="1"/>
          <p:nvPr/>
        </p:nvSpPr>
        <p:spPr>
          <a:xfrm>
            <a:off x="1564640" y="3514134"/>
            <a:ext cx="1809307" cy="369332"/>
          </a:xfrm>
          <a:prstGeom prst="rect">
            <a:avLst/>
          </a:prstGeom>
          <a:noFill/>
        </p:spPr>
        <p:txBody>
          <a:bodyPr wrap="square" rtlCol="0">
            <a:spAutoFit/>
          </a:bodyPr>
          <a:lstStyle/>
          <a:p>
            <a:pPr algn="ctr"/>
            <a:r>
              <a:rPr lang="en-US" dirty="0"/>
              <a:t>Titan Grey</a:t>
            </a:r>
          </a:p>
        </p:txBody>
      </p:sp>
      <p:sp>
        <p:nvSpPr>
          <p:cNvPr id="14" name="TextBox 13">
            <a:extLst>
              <a:ext uri="{FF2B5EF4-FFF2-40B4-BE49-F238E27FC236}">
                <a16:creationId xmlns:a16="http://schemas.microsoft.com/office/drawing/2014/main" id="{693EE227-BEB7-4912-9026-50C1C97D6D97}"/>
              </a:ext>
            </a:extLst>
          </p:cNvPr>
          <p:cNvSpPr txBox="1"/>
          <p:nvPr/>
        </p:nvSpPr>
        <p:spPr>
          <a:xfrm>
            <a:off x="3979725" y="3542705"/>
            <a:ext cx="1809307" cy="369332"/>
          </a:xfrm>
          <a:prstGeom prst="rect">
            <a:avLst/>
          </a:prstGeom>
          <a:noFill/>
        </p:spPr>
        <p:txBody>
          <a:bodyPr wrap="square" rtlCol="0">
            <a:spAutoFit/>
          </a:bodyPr>
          <a:lstStyle/>
          <a:p>
            <a:pPr algn="ctr"/>
            <a:r>
              <a:rPr lang="en-US" dirty="0"/>
              <a:t>Terra Di Siena </a:t>
            </a:r>
          </a:p>
        </p:txBody>
      </p:sp>
      <p:sp>
        <p:nvSpPr>
          <p:cNvPr id="17" name="TextBox 16">
            <a:extLst>
              <a:ext uri="{FF2B5EF4-FFF2-40B4-BE49-F238E27FC236}">
                <a16:creationId xmlns:a16="http://schemas.microsoft.com/office/drawing/2014/main" id="{5FDDDF7F-8ADD-4938-83E0-17D9FCC39B78}"/>
              </a:ext>
            </a:extLst>
          </p:cNvPr>
          <p:cNvSpPr txBox="1"/>
          <p:nvPr/>
        </p:nvSpPr>
        <p:spPr>
          <a:xfrm>
            <a:off x="6335046" y="3558793"/>
            <a:ext cx="1809307" cy="369332"/>
          </a:xfrm>
          <a:prstGeom prst="rect">
            <a:avLst/>
          </a:prstGeom>
          <a:noFill/>
        </p:spPr>
        <p:txBody>
          <a:bodyPr wrap="square" rtlCol="0">
            <a:spAutoFit/>
          </a:bodyPr>
          <a:lstStyle/>
          <a:p>
            <a:pPr algn="ctr"/>
            <a:r>
              <a:rPr lang="en-US" dirty="0"/>
              <a:t>Tierra </a:t>
            </a:r>
            <a:r>
              <a:rPr lang="en-US" dirty="0" err="1"/>
              <a:t>Chiarra</a:t>
            </a:r>
            <a:endParaRPr lang="en-US" dirty="0"/>
          </a:p>
        </p:txBody>
      </p:sp>
      <p:sp>
        <p:nvSpPr>
          <p:cNvPr id="20" name="TextBox 19">
            <a:extLst>
              <a:ext uri="{FF2B5EF4-FFF2-40B4-BE49-F238E27FC236}">
                <a16:creationId xmlns:a16="http://schemas.microsoft.com/office/drawing/2014/main" id="{6BE4DD80-6D32-43B8-95B1-D484E5D94728}"/>
              </a:ext>
            </a:extLst>
          </p:cNvPr>
          <p:cNvSpPr txBox="1"/>
          <p:nvPr/>
        </p:nvSpPr>
        <p:spPr>
          <a:xfrm>
            <a:off x="8673142" y="3558793"/>
            <a:ext cx="1809307" cy="369332"/>
          </a:xfrm>
          <a:prstGeom prst="rect">
            <a:avLst/>
          </a:prstGeom>
          <a:noFill/>
        </p:spPr>
        <p:txBody>
          <a:bodyPr wrap="square" rtlCol="0">
            <a:spAutoFit/>
          </a:bodyPr>
          <a:lstStyle/>
          <a:p>
            <a:pPr algn="ctr"/>
            <a:r>
              <a:rPr lang="en-US" dirty="0"/>
              <a:t>Royal Ivory </a:t>
            </a:r>
          </a:p>
        </p:txBody>
      </p:sp>
      <p:sp>
        <p:nvSpPr>
          <p:cNvPr id="23" name="TextBox 22">
            <a:extLst>
              <a:ext uri="{FF2B5EF4-FFF2-40B4-BE49-F238E27FC236}">
                <a16:creationId xmlns:a16="http://schemas.microsoft.com/office/drawing/2014/main" id="{30242A40-78B9-417B-89C3-A3A6BDA85098}"/>
              </a:ext>
            </a:extLst>
          </p:cNvPr>
          <p:cNvSpPr txBox="1"/>
          <p:nvPr/>
        </p:nvSpPr>
        <p:spPr>
          <a:xfrm>
            <a:off x="1580062" y="6159410"/>
            <a:ext cx="1809307" cy="369332"/>
          </a:xfrm>
          <a:prstGeom prst="rect">
            <a:avLst/>
          </a:prstGeom>
          <a:noFill/>
        </p:spPr>
        <p:txBody>
          <a:bodyPr wrap="square" rtlCol="0">
            <a:spAutoFit/>
          </a:bodyPr>
          <a:lstStyle/>
          <a:p>
            <a:pPr algn="ctr"/>
            <a:r>
              <a:rPr lang="en-US" dirty="0"/>
              <a:t>Gardena</a:t>
            </a:r>
          </a:p>
        </p:txBody>
      </p:sp>
      <p:sp>
        <p:nvSpPr>
          <p:cNvPr id="30" name="TextBox 29">
            <a:extLst>
              <a:ext uri="{FF2B5EF4-FFF2-40B4-BE49-F238E27FC236}">
                <a16:creationId xmlns:a16="http://schemas.microsoft.com/office/drawing/2014/main" id="{FF1F5CD6-8735-4E67-9208-6F9C720F1583}"/>
              </a:ext>
            </a:extLst>
          </p:cNvPr>
          <p:cNvSpPr txBox="1"/>
          <p:nvPr/>
        </p:nvSpPr>
        <p:spPr>
          <a:xfrm>
            <a:off x="3942568" y="6159410"/>
            <a:ext cx="1809307" cy="369332"/>
          </a:xfrm>
          <a:prstGeom prst="rect">
            <a:avLst/>
          </a:prstGeom>
          <a:noFill/>
        </p:spPr>
        <p:txBody>
          <a:bodyPr wrap="square" rtlCol="0">
            <a:spAutoFit/>
          </a:bodyPr>
          <a:lstStyle/>
          <a:p>
            <a:pPr algn="ctr"/>
            <a:r>
              <a:rPr lang="en-US" dirty="0"/>
              <a:t>Hydra White</a:t>
            </a:r>
          </a:p>
        </p:txBody>
      </p:sp>
      <p:sp>
        <p:nvSpPr>
          <p:cNvPr id="31" name="TextBox 30">
            <a:extLst>
              <a:ext uri="{FF2B5EF4-FFF2-40B4-BE49-F238E27FC236}">
                <a16:creationId xmlns:a16="http://schemas.microsoft.com/office/drawing/2014/main" id="{1B3F3F9C-50C9-47FD-9CF4-7A7812837E6D}"/>
              </a:ext>
            </a:extLst>
          </p:cNvPr>
          <p:cNvSpPr txBox="1"/>
          <p:nvPr/>
        </p:nvSpPr>
        <p:spPr>
          <a:xfrm>
            <a:off x="6332251" y="6181254"/>
            <a:ext cx="1809307" cy="369332"/>
          </a:xfrm>
          <a:prstGeom prst="rect">
            <a:avLst/>
          </a:prstGeom>
          <a:noFill/>
        </p:spPr>
        <p:txBody>
          <a:bodyPr wrap="square" rtlCol="0">
            <a:spAutoFit/>
          </a:bodyPr>
          <a:lstStyle/>
          <a:p>
            <a:pPr algn="ctr"/>
            <a:r>
              <a:rPr lang="en-US" dirty="0"/>
              <a:t>Graphite Luster</a:t>
            </a:r>
          </a:p>
        </p:txBody>
      </p:sp>
      <p:sp>
        <p:nvSpPr>
          <p:cNvPr id="34" name="TextBox 33">
            <a:extLst>
              <a:ext uri="{FF2B5EF4-FFF2-40B4-BE49-F238E27FC236}">
                <a16:creationId xmlns:a16="http://schemas.microsoft.com/office/drawing/2014/main" id="{3690D780-6A73-4B2F-A333-303372EC4CA6}"/>
              </a:ext>
            </a:extLst>
          </p:cNvPr>
          <p:cNvSpPr txBox="1"/>
          <p:nvPr/>
        </p:nvSpPr>
        <p:spPr>
          <a:xfrm>
            <a:off x="8741932" y="6159410"/>
            <a:ext cx="1809307" cy="369332"/>
          </a:xfrm>
          <a:prstGeom prst="rect">
            <a:avLst/>
          </a:prstGeom>
          <a:noFill/>
        </p:spPr>
        <p:txBody>
          <a:bodyPr wrap="square" rtlCol="0">
            <a:spAutoFit/>
          </a:bodyPr>
          <a:lstStyle/>
          <a:p>
            <a:pPr algn="ctr"/>
            <a:r>
              <a:rPr lang="en-US" dirty="0"/>
              <a:t>Princess</a:t>
            </a:r>
          </a:p>
        </p:txBody>
      </p:sp>
      <p:pic>
        <p:nvPicPr>
          <p:cNvPr id="3" name="Picture 2" descr="A picture containing ground&#10;&#10;Description automatically generated">
            <a:extLst>
              <a:ext uri="{FF2B5EF4-FFF2-40B4-BE49-F238E27FC236}">
                <a16:creationId xmlns:a16="http://schemas.microsoft.com/office/drawing/2014/main" id="{8F08EEBE-F717-4223-AC0D-86525E7C92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66684" y="1320169"/>
            <a:ext cx="2233606" cy="2233606"/>
          </a:xfrm>
          <a:prstGeom prst="rect">
            <a:avLst/>
          </a:prstGeom>
        </p:spPr>
      </p:pic>
      <p:pic>
        <p:nvPicPr>
          <p:cNvPr id="8" name="Picture 7">
            <a:extLst>
              <a:ext uri="{FF2B5EF4-FFF2-40B4-BE49-F238E27FC236}">
                <a16:creationId xmlns:a16="http://schemas.microsoft.com/office/drawing/2014/main" id="{5ABB623C-BAFC-420A-9A71-B646D45C84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5501" y="1320169"/>
            <a:ext cx="2268732" cy="2238580"/>
          </a:xfrm>
          <a:prstGeom prst="rect">
            <a:avLst/>
          </a:prstGeom>
        </p:spPr>
      </p:pic>
      <p:pic>
        <p:nvPicPr>
          <p:cNvPr id="15" name="Picture 14">
            <a:extLst>
              <a:ext uri="{FF2B5EF4-FFF2-40B4-BE49-F238E27FC236}">
                <a16:creationId xmlns:a16="http://schemas.microsoft.com/office/drawing/2014/main" id="{1D92A834-E497-4BF1-A45C-C0ADBE9F87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24318" y="1322445"/>
            <a:ext cx="2256420" cy="2231330"/>
          </a:xfrm>
          <a:prstGeom prst="rect">
            <a:avLst/>
          </a:prstGeom>
        </p:spPr>
      </p:pic>
      <p:pic>
        <p:nvPicPr>
          <p:cNvPr id="21" name="Picture 20" descr="A picture containing ground, beach, sandy&#10;&#10;Description automatically generated">
            <a:extLst>
              <a:ext uri="{FF2B5EF4-FFF2-40B4-BE49-F238E27FC236}">
                <a16:creationId xmlns:a16="http://schemas.microsoft.com/office/drawing/2014/main" id="{FCA25BA5-13FE-44E6-9738-B76983886F2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21196" y="1322444"/>
            <a:ext cx="2231331" cy="2231331"/>
          </a:xfrm>
          <a:prstGeom prst="rect">
            <a:avLst/>
          </a:prstGeom>
        </p:spPr>
      </p:pic>
      <p:pic>
        <p:nvPicPr>
          <p:cNvPr id="25" name="Picture 24">
            <a:extLst>
              <a:ext uri="{FF2B5EF4-FFF2-40B4-BE49-F238E27FC236}">
                <a16:creationId xmlns:a16="http://schemas.microsoft.com/office/drawing/2014/main" id="{1D150C01-A060-4B80-A283-81C12DA5184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6684" y="3929179"/>
            <a:ext cx="2233606" cy="2233606"/>
          </a:xfrm>
          <a:prstGeom prst="rect">
            <a:avLst/>
          </a:prstGeom>
        </p:spPr>
      </p:pic>
      <p:pic>
        <p:nvPicPr>
          <p:cNvPr id="28" name="Picture 27" descr="Background pattern&#10;&#10;Description automatically generated">
            <a:extLst>
              <a:ext uri="{FF2B5EF4-FFF2-40B4-BE49-F238E27FC236}">
                <a16:creationId xmlns:a16="http://schemas.microsoft.com/office/drawing/2014/main" id="{DB139061-E78B-4E3E-8254-C291ADF1C9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732905" y="3925943"/>
            <a:ext cx="2233606" cy="2233606"/>
          </a:xfrm>
          <a:prstGeom prst="rect">
            <a:avLst/>
          </a:prstGeom>
        </p:spPr>
      </p:pic>
      <p:pic>
        <p:nvPicPr>
          <p:cNvPr id="35" name="Picture 34" descr="A picture containing ground, nature, dirt&#10;&#10;Description automatically generated">
            <a:extLst>
              <a:ext uri="{FF2B5EF4-FFF2-40B4-BE49-F238E27FC236}">
                <a16:creationId xmlns:a16="http://schemas.microsoft.com/office/drawing/2014/main" id="{37A52E57-346E-4D42-8FE4-C45DFF797FD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22551" y="3925606"/>
            <a:ext cx="2256420" cy="2228111"/>
          </a:xfrm>
          <a:prstGeom prst="rect">
            <a:avLst/>
          </a:prstGeom>
        </p:spPr>
      </p:pic>
      <p:pic>
        <p:nvPicPr>
          <p:cNvPr id="37" name="Picture 36" descr="Background pattern&#10;&#10;Description automatically generated">
            <a:extLst>
              <a:ext uri="{FF2B5EF4-FFF2-40B4-BE49-F238E27FC236}">
                <a16:creationId xmlns:a16="http://schemas.microsoft.com/office/drawing/2014/main" id="{D0ABEF29-047F-4065-97D8-85E66E87BC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35011" y="3912622"/>
            <a:ext cx="2256421" cy="2256421"/>
          </a:xfrm>
          <a:prstGeom prst="rect">
            <a:avLst/>
          </a:prstGeom>
        </p:spPr>
      </p:pic>
    </p:spTree>
    <p:extLst>
      <p:ext uri="{BB962C8B-B14F-4D97-AF65-F5344CB8AC3E}">
        <p14:creationId xmlns:p14="http://schemas.microsoft.com/office/powerpoint/2010/main" val="1590710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Trend </a:t>
            </a:r>
            <a:r>
              <a:rPr lang="en-US" sz="2000" b="1" dirty="0" err="1">
                <a:solidFill>
                  <a:schemeClr val="bg1"/>
                </a:solidFill>
              </a:rPr>
              <a:t>Origina</a:t>
            </a:r>
            <a:r>
              <a:rPr lang="en-US" sz="2000" b="1" dirty="0">
                <a:solidFill>
                  <a:schemeClr val="bg1"/>
                </a:solidFill>
              </a:rPr>
              <a:t>        https://trendterrazzo.com/terrazzo-trend-origina/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Terrazzo</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58400" y="6309836"/>
            <a:ext cx="2039678" cy="548164"/>
          </a:xfrm>
          <a:prstGeom prst="rect">
            <a:avLst/>
          </a:prstGeom>
        </p:spPr>
      </p:pic>
      <p:sp>
        <p:nvSpPr>
          <p:cNvPr id="13" name="TextBox 12">
            <a:extLst>
              <a:ext uri="{FF2B5EF4-FFF2-40B4-BE49-F238E27FC236}">
                <a16:creationId xmlns:a16="http://schemas.microsoft.com/office/drawing/2014/main" id="{B42E9059-5C81-4C0B-9038-0CF5E800A167}"/>
              </a:ext>
            </a:extLst>
          </p:cNvPr>
          <p:cNvSpPr txBox="1"/>
          <p:nvPr/>
        </p:nvSpPr>
        <p:spPr>
          <a:xfrm>
            <a:off x="404399" y="3528309"/>
            <a:ext cx="1961761" cy="369332"/>
          </a:xfrm>
          <a:prstGeom prst="rect">
            <a:avLst/>
          </a:prstGeom>
          <a:noFill/>
        </p:spPr>
        <p:txBody>
          <a:bodyPr wrap="square" rtlCol="0">
            <a:spAutoFit/>
          </a:bodyPr>
          <a:lstStyle/>
          <a:p>
            <a:pPr algn="ctr"/>
            <a:r>
              <a:rPr lang="en-US" dirty="0"/>
              <a:t>Dove Tail </a:t>
            </a:r>
          </a:p>
        </p:txBody>
      </p:sp>
      <p:sp>
        <p:nvSpPr>
          <p:cNvPr id="14" name="TextBox 13">
            <a:extLst>
              <a:ext uri="{FF2B5EF4-FFF2-40B4-BE49-F238E27FC236}">
                <a16:creationId xmlns:a16="http://schemas.microsoft.com/office/drawing/2014/main" id="{693EE227-BEB7-4912-9026-50C1C97D6D97}"/>
              </a:ext>
            </a:extLst>
          </p:cNvPr>
          <p:cNvSpPr txBox="1"/>
          <p:nvPr/>
        </p:nvSpPr>
        <p:spPr>
          <a:xfrm>
            <a:off x="2852093" y="3530077"/>
            <a:ext cx="1961761" cy="369332"/>
          </a:xfrm>
          <a:prstGeom prst="rect">
            <a:avLst/>
          </a:prstGeom>
          <a:noFill/>
        </p:spPr>
        <p:txBody>
          <a:bodyPr wrap="square" rtlCol="0">
            <a:spAutoFit/>
          </a:bodyPr>
          <a:lstStyle/>
          <a:p>
            <a:pPr algn="ctr"/>
            <a:r>
              <a:rPr lang="en-US" dirty="0"/>
              <a:t>Black Gold</a:t>
            </a:r>
          </a:p>
        </p:txBody>
      </p:sp>
      <p:sp>
        <p:nvSpPr>
          <p:cNvPr id="17" name="TextBox 16">
            <a:extLst>
              <a:ext uri="{FF2B5EF4-FFF2-40B4-BE49-F238E27FC236}">
                <a16:creationId xmlns:a16="http://schemas.microsoft.com/office/drawing/2014/main" id="{5FDDDF7F-8ADD-4938-83E0-17D9FCC39B78}"/>
              </a:ext>
            </a:extLst>
          </p:cNvPr>
          <p:cNvSpPr txBox="1"/>
          <p:nvPr/>
        </p:nvSpPr>
        <p:spPr>
          <a:xfrm>
            <a:off x="5207592" y="3520704"/>
            <a:ext cx="1961761" cy="369332"/>
          </a:xfrm>
          <a:prstGeom prst="rect">
            <a:avLst/>
          </a:prstGeom>
          <a:noFill/>
        </p:spPr>
        <p:txBody>
          <a:bodyPr wrap="square" rtlCol="0">
            <a:spAutoFit/>
          </a:bodyPr>
          <a:lstStyle/>
          <a:p>
            <a:pPr algn="ctr"/>
            <a:r>
              <a:rPr lang="en-US" dirty="0"/>
              <a:t>Ice Gold </a:t>
            </a:r>
          </a:p>
        </p:txBody>
      </p:sp>
      <p:sp>
        <p:nvSpPr>
          <p:cNvPr id="20" name="TextBox 19">
            <a:extLst>
              <a:ext uri="{FF2B5EF4-FFF2-40B4-BE49-F238E27FC236}">
                <a16:creationId xmlns:a16="http://schemas.microsoft.com/office/drawing/2014/main" id="{6BE4DD80-6D32-43B8-95B1-D484E5D94728}"/>
              </a:ext>
            </a:extLst>
          </p:cNvPr>
          <p:cNvSpPr txBox="1"/>
          <p:nvPr/>
        </p:nvSpPr>
        <p:spPr>
          <a:xfrm>
            <a:off x="7655286" y="3535422"/>
            <a:ext cx="1961761" cy="369332"/>
          </a:xfrm>
          <a:prstGeom prst="rect">
            <a:avLst/>
          </a:prstGeom>
          <a:noFill/>
        </p:spPr>
        <p:txBody>
          <a:bodyPr wrap="square" rtlCol="0">
            <a:spAutoFit/>
          </a:bodyPr>
          <a:lstStyle/>
          <a:p>
            <a:pPr algn="ctr"/>
            <a:r>
              <a:rPr lang="en-US" dirty="0"/>
              <a:t>Warm White</a:t>
            </a:r>
          </a:p>
        </p:txBody>
      </p:sp>
      <p:pic>
        <p:nvPicPr>
          <p:cNvPr id="26" name="Picture 25" descr="A picture containing outdoor object, night&#10;&#10;Description automatically generated">
            <a:extLst>
              <a:ext uri="{FF2B5EF4-FFF2-40B4-BE49-F238E27FC236}">
                <a16:creationId xmlns:a16="http://schemas.microsoft.com/office/drawing/2014/main" id="{0BA13919-75E9-4B22-B22C-36ACAAD655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4662" y="1356247"/>
            <a:ext cx="2233606" cy="2233606"/>
          </a:xfrm>
          <a:prstGeom prst="rect">
            <a:avLst/>
          </a:prstGeom>
        </p:spPr>
      </p:pic>
      <p:pic>
        <p:nvPicPr>
          <p:cNvPr id="16" name="Picture 15">
            <a:extLst>
              <a:ext uri="{FF2B5EF4-FFF2-40B4-BE49-F238E27FC236}">
                <a16:creationId xmlns:a16="http://schemas.microsoft.com/office/drawing/2014/main" id="{1A01A4DD-6FA0-4180-ACBC-887F09148F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0486" y="1328285"/>
            <a:ext cx="2233606" cy="2233606"/>
          </a:xfrm>
          <a:prstGeom prst="rect">
            <a:avLst/>
          </a:prstGeom>
        </p:spPr>
      </p:pic>
      <p:pic>
        <p:nvPicPr>
          <p:cNvPr id="19" name="Picture 18" descr="Background pattern&#10;&#10;Description automatically generated">
            <a:extLst>
              <a:ext uri="{FF2B5EF4-FFF2-40B4-BE49-F238E27FC236}">
                <a16:creationId xmlns:a16="http://schemas.microsoft.com/office/drawing/2014/main" id="{25E70EF9-E579-4B04-8CC1-36DED33E2F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86310" y="1356247"/>
            <a:ext cx="2233606" cy="2233606"/>
          </a:xfrm>
          <a:prstGeom prst="rect">
            <a:avLst/>
          </a:prstGeom>
        </p:spPr>
      </p:pic>
      <p:pic>
        <p:nvPicPr>
          <p:cNvPr id="21" name="Picture 4">
            <a:extLst>
              <a:ext uri="{FF2B5EF4-FFF2-40B4-BE49-F238E27FC236}">
                <a16:creationId xmlns:a16="http://schemas.microsoft.com/office/drawing/2014/main" id="{C65C24A0-E786-4853-BB32-F99CF670C21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1585" y="4000438"/>
            <a:ext cx="2228112" cy="22281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C3F3287B-1F68-4686-999F-DACD5523529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82984" y="4002810"/>
            <a:ext cx="2233606" cy="223360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CDD281B-0F95-4956-ABD8-1AD904D4E48E}"/>
              </a:ext>
            </a:extLst>
          </p:cNvPr>
          <p:cNvSpPr txBox="1"/>
          <p:nvPr/>
        </p:nvSpPr>
        <p:spPr>
          <a:xfrm>
            <a:off x="817857" y="6192358"/>
            <a:ext cx="1321102" cy="369332"/>
          </a:xfrm>
          <a:prstGeom prst="rect">
            <a:avLst/>
          </a:prstGeom>
          <a:noFill/>
        </p:spPr>
        <p:txBody>
          <a:bodyPr wrap="square" rtlCol="0">
            <a:spAutoFit/>
          </a:bodyPr>
          <a:lstStyle/>
          <a:p>
            <a:r>
              <a:rPr lang="en-US" dirty="0"/>
              <a:t>Purple Blue </a:t>
            </a:r>
          </a:p>
        </p:txBody>
      </p:sp>
      <p:sp>
        <p:nvSpPr>
          <p:cNvPr id="24" name="TextBox 23">
            <a:extLst>
              <a:ext uri="{FF2B5EF4-FFF2-40B4-BE49-F238E27FC236}">
                <a16:creationId xmlns:a16="http://schemas.microsoft.com/office/drawing/2014/main" id="{7130897B-8357-4DD6-B58B-61521873831C}"/>
              </a:ext>
            </a:extLst>
          </p:cNvPr>
          <p:cNvSpPr txBox="1"/>
          <p:nvPr/>
        </p:nvSpPr>
        <p:spPr>
          <a:xfrm>
            <a:off x="8209145" y="6192358"/>
            <a:ext cx="1321102" cy="369332"/>
          </a:xfrm>
          <a:prstGeom prst="rect">
            <a:avLst/>
          </a:prstGeom>
          <a:noFill/>
        </p:spPr>
        <p:txBody>
          <a:bodyPr wrap="square" rtlCol="0">
            <a:spAutoFit/>
          </a:bodyPr>
          <a:lstStyle/>
          <a:p>
            <a:r>
              <a:rPr lang="en-US" dirty="0"/>
              <a:t>Taupe</a:t>
            </a:r>
          </a:p>
        </p:txBody>
      </p:sp>
      <p:pic>
        <p:nvPicPr>
          <p:cNvPr id="25" name="Picture 24" descr="A picture containing ground&#10;&#10;Description automatically generated">
            <a:extLst>
              <a:ext uri="{FF2B5EF4-FFF2-40B4-BE49-F238E27FC236}">
                <a16:creationId xmlns:a16="http://schemas.microsoft.com/office/drawing/2014/main" id="{354F8488-FF7B-479D-A933-B71638E9CBC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8838" y="1356247"/>
            <a:ext cx="2233606" cy="2233606"/>
          </a:xfrm>
          <a:prstGeom prst="rect">
            <a:avLst/>
          </a:prstGeom>
        </p:spPr>
      </p:pic>
      <p:pic>
        <p:nvPicPr>
          <p:cNvPr id="5124" name="Picture 4">
            <a:extLst>
              <a:ext uri="{FF2B5EF4-FFF2-40B4-BE49-F238E27FC236}">
                <a16:creationId xmlns:a16="http://schemas.microsoft.com/office/drawing/2014/main" id="{1655541D-6434-4BF6-B600-731BE22366F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57585" y="3989450"/>
            <a:ext cx="2233606" cy="223360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44AD923-E86B-4C74-8709-864A26EDCF3B}"/>
              </a:ext>
            </a:extLst>
          </p:cNvPr>
          <p:cNvSpPr txBox="1"/>
          <p:nvPr/>
        </p:nvSpPr>
        <p:spPr>
          <a:xfrm>
            <a:off x="3340201" y="6186607"/>
            <a:ext cx="1321102" cy="369332"/>
          </a:xfrm>
          <a:prstGeom prst="rect">
            <a:avLst/>
          </a:prstGeom>
          <a:noFill/>
        </p:spPr>
        <p:txBody>
          <a:bodyPr wrap="square" rtlCol="0">
            <a:spAutoFit/>
          </a:bodyPr>
          <a:lstStyle/>
          <a:p>
            <a:r>
              <a:rPr lang="en-US" dirty="0"/>
              <a:t>All White</a:t>
            </a:r>
          </a:p>
        </p:txBody>
      </p:sp>
      <p:pic>
        <p:nvPicPr>
          <p:cNvPr id="5126" name="Picture 6">
            <a:extLst>
              <a:ext uri="{FF2B5EF4-FFF2-40B4-BE49-F238E27FC236}">
                <a16:creationId xmlns:a16="http://schemas.microsoft.com/office/drawing/2014/main" id="{FE2E15FC-65FC-48DB-BF33-6CEEB504ADBF}"/>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79079" y="3997691"/>
            <a:ext cx="2233606" cy="22336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C70C930-53AE-4943-A342-7FCF9F140179}"/>
              </a:ext>
            </a:extLst>
          </p:cNvPr>
          <p:cNvSpPr txBox="1"/>
          <p:nvPr/>
        </p:nvSpPr>
        <p:spPr>
          <a:xfrm>
            <a:off x="5557763" y="6192275"/>
            <a:ext cx="1500119" cy="369332"/>
          </a:xfrm>
          <a:prstGeom prst="rect">
            <a:avLst/>
          </a:prstGeom>
          <a:noFill/>
        </p:spPr>
        <p:txBody>
          <a:bodyPr wrap="square" rtlCol="0">
            <a:spAutoFit/>
          </a:bodyPr>
          <a:lstStyle/>
          <a:p>
            <a:r>
              <a:rPr lang="en-US" dirty="0"/>
              <a:t>Stormy Grey</a:t>
            </a:r>
          </a:p>
        </p:txBody>
      </p:sp>
      <p:pic>
        <p:nvPicPr>
          <p:cNvPr id="3" name="Picture 2">
            <a:extLst>
              <a:ext uri="{FF2B5EF4-FFF2-40B4-BE49-F238E27FC236}">
                <a16:creationId xmlns:a16="http://schemas.microsoft.com/office/drawing/2014/main" id="{D0876E48-23E0-3AE4-8FB0-D36A77702651}"/>
              </a:ext>
            </a:extLst>
          </p:cNvPr>
          <p:cNvPicPr>
            <a:picLocks noChangeAspect="1"/>
          </p:cNvPicPr>
          <p:nvPr/>
        </p:nvPicPr>
        <p:blipFill>
          <a:blip r:embed="rId11"/>
          <a:stretch>
            <a:fillRect/>
          </a:stretch>
        </p:blipFill>
        <p:spPr>
          <a:xfrm>
            <a:off x="9898807" y="1358993"/>
            <a:ext cx="2225379" cy="2228113"/>
          </a:xfrm>
          <a:prstGeom prst="rect">
            <a:avLst/>
          </a:prstGeom>
        </p:spPr>
      </p:pic>
      <p:sp>
        <p:nvSpPr>
          <p:cNvPr id="5" name="TextBox 4">
            <a:extLst>
              <a:ext uri="{FF2B5EF4-FFF2-40B4-BE49-F238E27FC236}">
                <a16:creationId xmlns:a16="http://schemas.microsoft.com/office/drawing/2014/main" id="{311E76B9-E9A7-8E96-B0F0-937F136F5177}"/>
              </a:ext>
            </a:extLst>
          </p:cNvPr>
          <p:cNvSpPr txBox="1"/>
          <p:nvPr/>
        </p:nvSpPr>
        <p:spPr>
          <a:xfrm>
            <a:off x="10030615" y="3547109"/>
            <a:ext cx="1961761" cy="369332"/>
          </a:xfrm>
          <a:prstGeom prst="rect">
            <a:avLst/>
          </a:prstGeom>
          <a:noFill/>
        </p:spPr>
        <p:txBody>
          <a:bodyPr wrap="square" rtlCol="0">
            <a:spAutoFit/>
          </a:bodyPr>
          <a:lstStyle/>
          <a:p>
            <a:pPr algn="ctr"/>
            <a:r>
              <a:rPr lang="en-US" dirty="0"/>
              <a:t>Royal Grey</a:t>
            </a:r>
          </a:p>
        </p:txBody>
      </p:sp>
      <p:pic>
        <p:nvPicPr>
          <p:cNvPr id="8" name="Picture 7">
            <a:extLst>
              <a:ext uri="{FF2B5EF4-FFF2-40B4-BE49-F238E27FC236}">
                <a16:creationId xmlns:a16="http://schemas.microsoft.com/office/drawing/2014/main" id="{FBA2C040-2E85-EC8C-BC4B-89107A79EAAE}"/>
              </a:ext>
            </a:extLst>
          </p:cNvPr>
          <p:cNvPicPr>
            <a:picLocks noChangeAspect="1"/>
          </p:cNvPicPr>
          <p:nvPr/>
        </p:nvPicPr>
        <p:blipFill>
          <a:blip r:embed="rId12"/>
          <a:stretch>
            <a:fillRect/>
          </a:stretch>
        </p:blipFill>
        <p:spPr>
          <a:xfrm>
            <a:off x="9922067" y="4005099"/>
            <a:ext cx="2224427" cy="2233606"/>
          </a:xfrm>
          <a:prstGeom prst="rect">
            <a:avLst/>
          </a:prstGeom>
        </p:spPr>
      </p:pic>
      <p:sp>
        <p:nvSpPr>
          <p:cNvPr id="11" name="TextBox 10">
            <a:extLst>
              <a:ext uri="{FF2B5EF4-FFF2-40B4-BE49-F238E27FC236}">
                <a16:creationId xmlns:a16="http://schemas.microsoft.com/office/drawing/2014/main" id="{732CDEBF-6971-9F34-80E9-234E45A93241}"/>
              </a:ext>
            </a:extLst>
          </p:cNvPr>
          <p:cNvSpPr txBox="1"/>
          <p:nvPr/>
        </p:nvSpPr>
        <p:spPr>
          <a:xfrm>
            <a:off x="10713592" y="6170626"/>
            <a:ext cx="1321102" cy="369332"/>
          </a:xfrm>
          <a:prstGeom prst="rect">
            <a:avLst/>
          </a:prstGeom>
          <a:noFill/>
        </p:spPr>
        <p:txBody>
          <a:bodyPr wrap="square" rtlCol="0">
            <a:spAutoFit/>
          </a:bodyPr>
          <a:lstStyle/>
          <a:p>
            <a:r>
              <a:rPr lang="en-US" dirty="0"/>
              <a:t>Musk</a:t>
            </a:r>
          </a:p>
        </p:txBody>
      </p:sp>
    </p:spTree>
    <p:extLst>
      <p:ext uri="{BB962C8B-B14F-4D97-AF65-F5344CB8AC3E}">
        <p14:creationId xmlns:p14="http://schemas.microsoft.com/office/powerpoint/2010/main" val="2408280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Cork</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100F96BB-84E6-4C87-AE95-544C18FE25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1" name="Picture 10">
            <a:extLst>
              <a:ext uri="{FF2B5EF4-FFF2-40B4-BE49-F238E27FC236}">
                <a16:creationId xmlns:a16="http://schemas.microsoft.com/office/drawing/2014/main" id="{592D749D-B3E2-8E14-88B0-1F179F8147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9450"/>
          <a:stretch/>
        </p:blipFill>
        <p:spPr>
          <a:xfrm>
            <a:off x="6259016" y="2059619"/>
            <a:ext cx="5610472" cy="3757583"/>
          </a:xfrm>
          <a:prstGeom prst="rect">
            <a:avLst/>
          </a:prstGeom>
        </p:spPr>
      </p:pic>
      <p:pic>
        <p:nvPicPr>
          <p:cNvPr id="13" name="Picture 12">
            <a:extLst>
              <a:ext uri="{FF2B5EF4-FFF2-40B4-BE49-F238E27FC236}">
                <a16:creationId xmlns:a16="http://schemas.microsoft.com/office/drawing/2014/main" id="{36937463-0B65-0D18-CF6F-CCAF67077C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9014"/>
          <a:stretch/>
        </p:blipFill>
        <p:spPr>
          <a:xfrm>
            <a:off x="322512" y="2059619"/>
            <a:ext cx="5562435" cy="3757583"/>
          </a:xfrm>
          <a:prstGeom prst="rect">
            <a:avLst/>
          </a:prstGeom>
        </p:spPr>
      </p:pic>
    </p:spTree>
    <p:extLst>
      <p:ext uri="{BB962C8B-B14F-4D97-AF65-F5344CB8AC3E}">
        <p14:creationId xmlns:p14="http://schemas.microsoft.com/office/powerpoint/2010/main" val="1537670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pPr algn="ctr"/>
            <a:r>
              <a:rPr lang="en-US" sz="2400" b="1" dirty="0">
                <a:solidFill>
                  <a:schemeClr val="bg1"/>
                </a:solidFill>
              </a:rPr>
              <a:t>Cork</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100F96BB-84E6-4C87-AE95-544C18FE25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graphicFrame>
        <p:nvGraphicFramePr>
          <p:cNvPr id="5" name="Table 4">
            <a:extLst>
              <a:ext uri="{FF2B5EF4-FFF2-40B4-BE49-F238E27FC236}">
                <a16:creationId xmlns:a16="http://schemas.microsoft.com/office/drawing/2014/main" id="{8AE62D6D-D071-8A4A-E62C-F1E94B71DCF2}"/>
              </a:ext>
            </a:extLst>
          </p:cNvPr>
          <p:cNvGraphicFramePr>
            <a:graphicFrameLocks noGrp="1"/>
          </p:cNvGraphicFramePr>
          <p:nvPr>
            <p:extLst>
              <p:ext uri="{D42A27DB-BD31-4B8C-83A1-F6EECF244321}">
                <p14:modId xmlns:p14="http://schemas.microsoft.com/office/powerpoint/2010/main" val="34268571"/>
              </p:ext>
            </p:extLst>
          </p:nvPr>
        </p:nvGraphicFramePr>
        <p:xfrm>
          <a:off x="838199" y="3027892"/>
          <a:ext cx="10515601" cy="1610901"/>
        </p:xfrm>
        <a:graphic>
          <a:graphicData uri="http://schemas.openxmlformats.org/drawingml/2006/table">
            <a:tbl>
              <a:tblPr/>
              <a:tblGrid>
                <a:gridCol w="1777460">
                  <a:extLst>
                    <a:ext uri="{9D8B030D-6E8A-4147-A177-3AD203B41FA5}">
                      <a16:colId xmlns:a16="http://schemas.microsoft.com/office/drawing/2014/main" val="752538170"/>
                    </a:ext>
                  </a:extLst>
                </a:gridCol>
                <a:gridCol w="1777460">
                  <a:extLst>
                    <a:ext uri="{9D8B030D-6E8A-4147-A177-3AD203B41FA5}">
                      <a16:colId xmlns:a16="http://schemas.microsoft.com/office/drawing/2014/main" val="11195141"/>
                    </a:ext>
                  </a:extLst>
                </a:gridCol>
                <a:gridCol w="894945">
                  <a:extLst>
                    <a:ext uri="{9D8B030D-6E8A-4147-A177-3AD203B41FA5}">
                      <a16:colId xmlns:a16="http://schemas.microsoft.com/office/drawing/2014/main" val="2362785195"/>
                    </a:ext>
                  </a:extLst>
                </a:gridCol>
                <a:gridCol w="745787">
                  <a:extLst>
                    <a:ext uri="{9D8B030D-6E8A-4147-A177-3AD203B41FA5}">
                      <a16:colId xmlns:a16="http://schemas.microsoft.com/office/drawing/2014/main" val="796661234"/>
                    </a:ext>
                  </a:extLst>
                </a:gridCol>
                <a:gridCol w="1168400">
                  <a:extLst>
                    <a:ext uri="{9D8B030D-6E8A-4147-A177-3AD203B41FA5}">
                      <a16:colId xmlns:a16="http://schemas.microsoft.com/office/drawing/2014/main" val="1736543366"/>
                    </a:ext>
                  </a:extLst>
                </a:gridCol>
                <a:gridCol w="4151549">
                  <a:extLst>
                    <a:ext uri="{9D8B030D-6E8A-4147-A177-3AD203B41FA5}">
                      <a16:colId xmlns:a16="http://schemas.microsoft.com/office/drawing/2014/main" val="448642272"/>
                    </a:ext>
                  </a:extLst>
                </a:gridCol>
              </a:tblGrid>
              <a:tr h="178989">
                <a:tc>
                  <a:txBody>
                    <a:bodyPr/>
                    <a:lstStyle/>
                    <a:p>
                      <a:pPr algn="ctr" fontAlgn="b"/>
                      <a:r>
                        <a:rPr lang="en-US" sz="1100" b="1" i="0" u="none" strike="noStrike">
                          <a:solidFill>
                            <a:srgbClr val="000000"/>
                          </a:solidFill>
                          <a:effectLst/>
                          <a:latin typeface="Calibri" panose="020F0502020204030204" pitchFamily="34" charset="0"/>
                        </a:rPr>
                        <a:t>Company </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Product Name </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Thickness</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Width(in)</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Length(in)</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Line &amp; Color </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8296375"/>
                  </a:ext>
                </a:extLst>
              </a:tr>
              <a:tr h="894945">
                <a:tc>
                  <a:txBody>
                    <a:bodyPr/>
                    <a:lstStyle/>
                    <a:p>
                      <a:pPr algn="ctr" fontAlgn="ctr"/>
                      <a:r>
                        <a:rPr lang="en-US" sz="1100" b="0" i="0" u="none" strike="noStrike">
                          <a:solidFill>
                            <a:srgbClr val="000000"/>
                          </a:solidFill>
                          <a:effectLst/>
                          <a:latin typeface="Calibri" panose="020F0502020204030204" pitchFamily="34" charset="0"/>
                        </a:rPr>
                        <a:t>Amorim- Wicanders Wise </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Inspire Natural Wood</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0.335"</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(8.5mm)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7.67"</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(195mm)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48.29"</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(1225mm)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Antique Oak Honey, Antique Oak Tobacco, Ariana Oak,Dakota Oak, Dakota Oak Brown, Dakota Oak Greyge, Dakota Oak Sand, Epoca Oak Dark Almond, Essential Oak,Farnia Oak Savannah, Ginger Wood Camel, Nature Oak Almond,Natural Oak Beige, Panama Oak, Panama Oak Cognac, Panama Oak Light Sand</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6166632"/>
                  </a:ext>
                </a:extLst>
              </a:tr>
              <a:tr h="536967">
                <a:tc>
                  <a:txBody>
                    <a:bodyPr/>
                    <a:lstStyle/>
                    <a:p>
                      <a:pPr algn="ctr" fontAlgn="ctr"/>
                      <a:r>
                        <a:rPr lang="en-US" sz="1100" b="0" i="0" u="none" strike="noStrike">
                          <a:solidFill>
                            <a:srgbClr val="000000"/>
                          </a:solidFill>
                          <a:effectLst/>
                          <a:latin typeface="Calibri" panose="020F0502020204030204" pitchFamily="34" charset="0"/>
                        </a:rPr>
                        <a:t>Amorim- Wicanders Wise </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0000"/>
                          </a:solidFill>
                          <a:effectLst/>
                          <a:latin typeface="Calibri" panose="020F0502020204030204" pitchFamily="34" charset="0"/>
                        </a:rPr>
                        <a:t>Inspire Cork </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0.267"</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(7mm)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7.67"</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 (195mm)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0000"/>
                          </a:solidFill>
                          <a:effectLst/>
                          <a:latin typeface="Calibri" panose="020F0502020204030204" pitchFamily="34" charset="0"/>
                        </a:rPr>
                        <a:t>48.29"</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(1225mm)</a:t>
                      </a:r>
                    </a:p>
                  </a:txBody>
                  <a:tcPr marL="7458" marR="7458" marT="74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Calibri" panose="020F0502020204030204" pitchFamily="34" charset="0"/>
                        </a:rPr>
                        <a:t>Identity Moonlight, Identity Chestnut, Traces Tea, Traces Spice, Traces Jasmin, Shell </a:t>
                      </a:r>
                      <a:r>
                        <a:rPr lang="en-US" sz="1100" b="0" i="0" u="none" strike="noStrike" dirty="0" err="1">
                          <a:solidFill>
                            <a:srgbClr val="000000"/>
                          </a:solidFill>
                          <a:effectLst/>
                          <a:latin typeface="Calibri" panose="020F0502020204030204" pitchFamily="34" charset="0"/>
                        </a:rPr>
                        <a:t>Marfim</a:t>
                      </a:r>
                      <a:r>
                        <a:rPr lang="en-US" sz="1100" b="0" i="0" u="none" strike="noStrike" dirty="0">
                          <a:solidFill>
                            <a:srgbClr val="000000"/>
                          </a:solidFill>
                          <a:effectLst/>
                          <a:latin typeface="Calibri" panose="020F0502020204030204" pitchFamily="34" charset="0"/>
                        </a:rPr>
                        <a:t>, </a:t>
                      </a:r>
                      <a:r>
                        <a:rPr lang="en-US" sz="1100" b="0" i="0" u="none" strike="noStrike" dirty="0" err="1">
                          <a:solidFill>
                            <a:srgbClr val="000000"/>
                          </a:solidFill>
                          <a:effectLst/>
                          <a:latin typeface="Calibri" panose="020F0502020204030204" pitchFamily="34" charset="0"/>
                        </a:rPr>
                        <a:t>Orignals</a:t>
                      </a:r>
                      <a:r>
                        <a:rPr lang="en-US" sz="1100" b="0" i="0" u="none" strike="noStrike" dirty="0">
                          <a:solidFill>
                            <a:srgbClr val="000000"/>
                          </a:solidFill>
                          <a:effectLst/>
                          <a:latin typeface="Calibri" panose="020F0502020204030204" pitchFamily="34" charset="0"/>
                        </a:rPr>
                        <a:t> Shell, </a:t>
                      </a:r>
                      <a:r>
                        <a:rPr lang="en-US" sz="1100" b="0" i="0" u="none" strike="noStrike" dirty="0" err="1">
                          <a:solidFill>
                            <a:srgbClr val="000000"/>
                          </a:solidFill>
                          <a:effectLst/>
                          <a:latin typeface="Calibri" panose="020F0502020204030204" pitchFamily="34" charset="0"/>
                        </a:rPr>
                        <a:t>Orignals</a:t>
                      </a:r>
                      <a:r>
                        <a:rPr lang="en-US" sz="1100" b="0" i="0" u="none" strike="noStrike" dirty="0">
                          <a:solidFill>
                            <a:srgbClr val="000000"/>
                          </a:solidFill>
                          <a:effectLst/>
                          <a:latin typeface="Calibri" panose="020F0502020204030204" pitchFamily="34" charset="0"/>
                        </a:rPr>
                        <a:t> Harmony, Fashionable Cement, Fashionable </a:t>
                      </a:r>
                      <a:r>
                        <a:rPr lang="en-US" sz="1100" b="0" i="0" u="none" strike="noStrike" dirty="0" err="1">
                          <a:solidFill>
                            <a:srgbClr val="000000"/>
                          </a:solidFill>
                          <a:effectLst/>
                          <a:latin typeface="Calibri" panose="020F0502020204030204" pitchFamily="34" charset="0"/>
                        </a:rPr>
                        <a:t>Grafite</a:t>
                      </a:r>
                      <a:r>
                        <a:rPr lang="en-US" sz="1100" b="0" i="0" u="none" strike="noStrike" dirty="0">
                          <a:solidFill>
                            <a:srgbClr val="000000"/>
                          </a:solidFill>
                          <a:effectLst/>
                          <a:latin typeface="Calibri" panose="020F0502020204030204" pitchFamily="34" charset="0"/>
                        </a:rPr>
                        <a:t> </a:t>
                      </a:r>
                    </a:p>
                  </a:txBody>
                  <a:tcPr marL="7458" marR="7458" marT="74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9047249"/>
                  </a:ext>
                </a:extLst>
              </a:tr>
            </a:tbl>
          </a:graphicData>
        </a:graphic>
      </p:graphicFrame>
    </p:spTree>
    <p:extLst>
      <p:ext uri="{BB962C8B-B14F-4D97-AF65-F5344CB8AC3E}">
        <p14:creationId xmlns:p14="http://schemas.microsoft.com/office/powerpoint/2010/main" val="3980444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E2708-6F6E-6358-BD95-300513EB0D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31C17B-176F-FBD0-4068-3C81B377BDFB}"/>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Inspire Natural Wood</a:t>
            </a:r>
          </a:p>
        </p:txBody>
      </p:sp>
      <p:sp>
        <p:nvSpPr>
          <p:cNvPr id="7" name="Title 3">
            <a:extLst>
              <a:ext uri="{FF2B5EF4-FFF2-40B4-BE49-F238E27FC236}">
                <a16:creationId xmlns:a16="http://schemas.microsoft.com/office/drawing/2014/main" id="{48799AD3-773A-FBC1-61C2-A00EBABD9E9B}"/>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Wicanders</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Cork</a:t>
            </a:r>
          </a:p>
        </p:txBody>
      </p:sp>
      <p:sp>
        <p:nvSpPr>
          <p:cNvPr id="2" name="TextBox 1">
            <a:extLst>
              <a:ext uri="{FF2B5EF4-FFF2-40B4-BE49-F238E27FC236}">
                <a16:creationId xmlns:a16="http://schemas.microsoft.com/office/drawing/2014/main" id="{4F5EAD3A-ED7A-C591-23B9-091B8CC77F3D}"/>
              </a:ext>
            </a:extLst>
          </p:cNvPr>
          <p:cNvSpPr txBox="1"/>
          <p:nvPr/>
        </p:nvSpPr>
        <p:spPr>
          <a:xfrm>
            <a:off x="5053451" y="3671908"/>
            <a:ext cx="2332932"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Antique Oak  Tobacco</a:t>
            </a:r>
          </a:p>
        </p:txBody>
      </p:sp>
      <p:sp>
        <p:nvSpPr>
          <p:cNvPr id="3" name="TextBox 2">
            <a:extLst>
              <a:ext uri="{FF2B5EF4-FFF2-40B4-BE49-F238E27FC236}">
                <a16:creationId xmlns:a16="http://schemas.microsoft.com/office/drawing/2014/main" id="{EEB832B4-41D8-EA60-97A9-BF68C6481D76}"/>
              </a:ext>
            </a:extLst>
          </p:cNvPr>
          <p:cNvSpPr txBox="1"/>
          <p:nvPr/>
        </p:nvSpPr>
        <p:spPr>
          <a:xfrm>
            <a:off x="5195870" y="6374646"/>
            <a:ext cx="1927428"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Dakota Oak Brown</a:t>
            </a:r>
          </a:p>
        </p:txBody>
      </p:sp>
      <p:sp>
        <p:nvSpPr>
          <p:cNvPr id="6" name="TextBox 5">
            <a:extLst>
              <a:ext uri="{FF2B5EF4-FFF2-40B4-BE49-F238E27FC236}">
                <a16:creationId xmlns:a16="http://schemas.microsoft.com/office/drawing/2014/main" id="{7EA54213-C904-20D9-DF9D-35E06251DAA4}"/>
              </a:ext>
            </a:extLst>
          </p:cNvPr>
          <p:cNvSpPr txBox="1"/>
          <p:nvPr/>
        </p:nvSpPr>
        <p:spPr>
          <a:xfrm>
            <a:off x="1531236" y="6400795"/>
            <a:ext cx="1449445"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Dakota Oak</a:t>
            </a:r>
          </a:p>
        </p:txBody>
      </p:sp>
      <p:sp>
        <p:nvSpPr>
          <p:cNvPr id="9" name="TextBox 8">
            <a:extLst>
              <a:ext uri="{FF2B5EF4-FFF2-40B4-BE49-F238E27FC236}">
                <a16:creationId xmlns:a16="http://schemas.microsoft.com/office/drawing/2014/main" id="{1B5FBA5D-DD5F-4DD7-D33D-0E5DEF9E7B92}"/>
              </a:ext>
            </a:extLst>
          </p:cNvPr>
          <p:cNvSpPr txBox="1"/>
          <p:nvPr/>
        </p:nvSpPr>
        <p:spPr>
          <a:xfrm>
            <a:off x="1237128" y="3671908"/>
            <a:ext cx="1918719"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Antique Oak Honey</a:t>
            </a:r>
          </a:p>
        </p:txBody>
      </p:sp>
      <p:pic>
        <p:nvPicPr>
          <p:cNvPr id="1032" name="Picture 8">
            <a:extLst>
              <a:ext uri="{FF2B5EF4-FFF2-40B4-BE49-F238E27FC236}">
                <a16:creationId xmlns:a16="http://schemas.microsoft.com/office/drawing/2014/main" id="{A22706E3-AF61-73C0-E493-079795EB0CB2}"/>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90719" y="4217322"/>
            <a:ext cx="3137731" cy="21834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38A16F-D899-5DE2-11AC-BCFE07751571}"/>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487671" y="4199293"/>
            <a:ext cx="3137731" cy="21834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207D530-D75D-ED1A-4283-04C1E5248CC3}"/>
              </a:ext>
            </a:extLst>
          </p:cNvPr>
          <p:cNvSpPr txBox="1"/>
          <p:nvPr/>
        </p:nvSpPr>
        <p:spPr>
          <a:xfrm>
            <a:off x="9338486" y="3671908"/>
            <a:ext cx="1410400"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Ariana Oak</a:t>
            </a:r>
          </a:p>
        </p:txBody>
      </p:sp>
      <p:sp>
        <p:nvSpPr>
          <p:cNvPr id="16" name="TextBox 15">
            <a:extLst>
              <a:ext uri="{FF2B5EF4-FFF2-40B4-BE49-F238E27FC236}">
                <a16:creationId xmlns:a16="http://schemas.microsoft.com/office/drawing/2014/main" id="{B5C677C3-1B28-0593-A5EB-D298E32A25E1}"/>
              </a:ext>
            </a:extLst>
          </p:cNvPr>
          <p:cNvSpPr txBox="1"/>
          <p:nvPr/>
        </p:nvSpPr>
        <p:spPr>
          <a:xfrm>
            <a:off x="9211319" y="6374645"/>
            <a:ext cx="1927428"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Dakota Oak Greyge</a:t>
            </a:r>
          </a:p>
        </p:txBody>
      </p:sp>
      <p:pic>
        <p:nvPicPr>
          <p:cNvPr id="1046" name="Picture 22">
            <a:extLst>
              <a:ext uri="{FF2B5EF4-FFF2-40B4-BE49-F238E27FC236}">
                <a16:creationId xmlns:a16="http://schemas.microsoft.com/office/drawing/2014/main" id="{AF5E7277-4E8B-97E2-7DAE-76E0D1B004BC}"/>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7621" y="4191172"/>
            <a:ext cx="3137731" cy="218347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FCF11E9-55A5-854C-A75A-450CA070A0B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4529" y="1467644"/>
            <a:ext cx="3137731" cy="218347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F1E2759-9383-A612-638C-AEB3AA5E4C6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589950" y="1456211"/>
            <a:ext cx="3146460" cy="218954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0CD48122-9E1E-3368-476B-43C0B494573F}"/>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483306" y="1456210"/>
            <a:ext cx="3146460" cy="218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9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up)">
                                      <p:cBhvr>
                                        <p:cTn id="12" dur="10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p:tgtEl>
                                          <p:spTgt spid="6"/>
                                        </p:tgtEl>
                                        <p:attrNameLst>
                                          <p:attrName>ppt_y</p:attrName>
                                        </p:attrNameLst>
                                      </p:cBhvr>
                                      <p:tavLst>
                                        <p:tav tm="0">
                                          <p:val>
                                            <p:strVal val="#ppt_y+#ppt_h*1.125000"/>
                                          </p:val>
                                        </p:tav>
                                        <p:tav tm="100000">
                                          <p:val>
                                            <p:strVal val="#ppt_y"/>
                                          </p:val>
                                        </p:tav>
                                      </p:tavLst>
                                    </p:anim>
                                    <p:animEffect transition="in" filter="wipe(up)">
                                      <p:cBhvr>
                                        <p:cTn id="16" dur="10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p:tgtEl>
                                          <p:spTgt spid="9"/>
                                        </p:tgtEl>
                                        <p:attrNameLst>
                                          <p:attrName>ppt_y</p:attrName>
                                        </p:attrNameLst>
                                      </p:cBhvr>
                                      <p:tavLst>
                                        <p:tav tm="0">
                                          <p:val>
                                            <p:strVal val="#ppt_y+#ppt_h*1.125000"/>
                                          </p:val>
                                        </p:tav>
                                        <p:tav tm="100000">
                                          <p:val>
                                            <p:strVal val="#ppt_y"/>
                                          </p:val>
                                        </p:tav>
                                      </p:tavLst>
                                    </p:anim>
                                    <p:animEffect transition="in" filter="wipe(up)">
                                      <p:cBhvr>
                                        <p:cTn id="20" dur="10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p:tgtEl>
                                          <p:spTgt spid="13"/>
                                        </p:tgtEl>
                                        <p:attrNameLst>
                                          <p:attrName>ppt_y</p:attrName>
                                        </p:attrNameLst>
                                      </p:cBhvr>
                                      <p:tavLst>
                                        <p:tav tm="0">
                                          <p:val>
                                            <p:strVal val="#ppt_y+#ppt_h*1.125000"/>
                                          </p:val>
                                        </p:tav>
                                        <p:tav tm="100000">
                                          <p:val>
                                            <p:strVal val="#ppt_y"/>
                                          </p:val>
                                        </p:tav>
                                      </p:tavLst>
                                    </p:anim>
                                    <p:animEffect transition="in" filter="wipe(up)">
                                      <p:cBhvr>
                                        <p:cTn id="24" dur="1000"/>
                                        <p:tgtEl>
                                          <p:spTgt spid="1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p:tgtEl>
                                          <p:spTgt spid="16"/>
                                        </p:tgtEl>
                                        <p:attrNameLst>
                                          <p:attrName>ppt_y</p:attrName>
                                        </p:attrNameLst>
                                      </p:cBhvr>
                                      <p:tavLst>
                                        <p:tav tm="0">
                                          <p:val>
                                            <p:strVal val="#ppt_y+#ppt_h*1.125000"/>
                                          </p:val>
                                        </p:tav>
                                        <p:tav tm="100000">
                                          <p:val>
                                            <p:strVal val="#ppt_y"/>
                                          </p:val>
                                        </p:tav>
                                      </p:tavLst>
                                    </p:anim>
                                    <p:animEffect transition="in" filter="wipe(up)">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WIXOM COLLECTION - European Oak     https://northernwideplank.com/collections/wixom</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4" name="Picture 13">
            <a:extLst>
              <a:ext uri="{FF2B5EF4-FFF2-40B4-BE49-F238E27FC236}">
                <a16:creationId xmlns:a16="http://schemas.microsoft.com/office/drawing/2014/main" id="{01EE4BAA-E600-4360-9D6B-182E61958F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227" y="1708457"/>
            <a:ext cx="2345171" cy="1563447"/>
          </a:xfrm>
          <a:prstGeom prst="rect">
            <a:avLst/>
          </a:prstGeom>
        </p:spPr>
      </p:pic>
      <p:sp>
        <p:nvSpPr>
          <p:cNvPr id="15" name="TextBox 14">
            <a:extLst>
              <a:ext uri="{FF2B5EF4-FFF2-40B4-BE49-F238E27FC236}">
                <a16:creationId xmlns:a16="http://schemas.microsoft.com/office/drawing/2014/main" id="{0AC4DE46-B9EF-4BBD-95E0-A1BD9F4887A3}"/>
              </a:ext>
            </a:extLst>
          </p:cNvPr>
          <p:cNvSpPr txBox="1"/>
          <p:nvPr/>
        </p:nvSpPr>
        <p:spPr>
          <a:xfrm>
            <a:off x="1215271" y="3262107"/>
            <a:ext cx="14005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Haven</a:t>
            </a:r>
          </a:p>
        </p:txBody>
      </p:sp>
      <p:sp>
        <p:nvSpPr>
          <p:cNvPr id="24" name="TextBox 23">
            <a:extLst>
              <a:ext uri="{FF2B5EF4-FFF2-40B4-BE49-F238E27FC236}">
                <a16:creationId xmlns:a16="http://schemas.microsoft.com/office/drawing/2014/main" id="{5C25E956-31A1-4B0D-AAEB-9C1B52B789F2}"/>
              </a:ext>
            </a:extLst>
          </p:cNvPr>
          <p:cNvSpPr txBox="1"/>
          <p:nvPr/>
        </p:nvSpPr>
        <p:spPr>
          <a:xfrm>
            <a:off x="1453827" y="5535358"/>
            <a:ext cx="926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Steppe</a:t>
            </a:r>
          </a:p>
        </p:txBody>
      </p:sp>
      <p:sp>
        <p:nvSpPr>
          <p:cNvPr id="30" name="TextBox 29">
            <a:extLst>
              <a:ext uri="{FF2B5EF4-FFF2-40B4-BE49-F238E27FC236}">
                <a16:creationId xmlns:a16="http://schemas.microsoft.com/office/drawing/2014/main" id="{25413D35-C095-4BB4-B448-F65F94568353}"/>
              </a:ext>
            </a:extLst>
          </p:cNvPr>
          <p:cNvSpPr txBox="1"/>
          <p:nvPr/>
        </p:nvSpPr>
        <p:spPr>
          <a:xfrm>
            <a:off x="4330323" y="5565274"/>
            <a:ext cx="856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Storm</a:t>
            </a:r>
          </a:p>
        </p:txBody>
      </p:sp>
      <p:sp>
        <p:nvSpPr>
          <p:cNvPr id="25" name="TextBox 24">
            <a:extLst>
              <a:ext uri="{FF2B5EF4-FFF2-40B4-BE49-F238E27FC236}">
                <a16:creationId xmlns:a16="http://schemas.microsoft.com/office/drawing/2014/main" id="{D7AFB531-BAB2-456C-913E-D8418881F8CC}"/>
              </a:ext>
            </a:extLst>
          </p:cNvPr>
          <p:cNvSpPr txBox="1"/>
          <p:nvPr/>
        </p:nvSpPr>
        <p:spPr>
          <a:xfrm>
            <a:off x="9933090" y="5582303"/>
            <a:ext cx="8624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Nordic</a:t>
            </a:r>
          </a:p>
        </p:txBody>
      </p:sp>
      <p:sp>
        <p:nvSpPr>
          <p:cNvPr id="31" name="TextBox 30">
            <a:extLst>
              <a:ext uri="{FF2B5EF4-FFF2-40B4-BE49-F238E27FC236}">
                <a16:creationId xmlns:a16="http://schemas.microsoft.com/office/drawing/2014/main" id="{55B076D3-C7E4-46AB-8E0C-E54DE91A9E9F}"/>
              </a:ext>
            </a:extLst>
          </p:cNvPr>
          <p:cNvSpPr txBox="1"/>
          <p:nvPr/>
        </p:nvSpPr>
        <p:spPr>
          <a:xfrm>
            <a:off x="9847294" y="3278814"/>
            <a:ext cx="103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Greyson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0BB7DA30-DBB7-A7FA-B26D-6FEF0AF837E8}"/>
              </a:ext>
            </a:extLst>
          </p:cNvPr>
          <p:cNvSpPr txBox="1"/>
          <p:nvPr/>
        </p:nvSpPr>
        <p:spPr>
          <a:xfrm>
            <a:off x="4309531" y="3257358"/>
            <a:ext cx="833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Dover</a:t>
            </a:r>
          </a:p>
        </p:txBody>
      </p:sp>
      <p:sp>
        <p:nvSpPr>
          <p:cNvPr id="3" name="TextBox 2">
            <a:extLst>
              <a:ext uri="{FF2B5EF4-FFF2-40B4-BE49-F238E27FC236}">
                <a16:creationId xmlns:a16="http://schemas.microsoft.com/office/drawing/2014/main" id="{DA0A4E1E-8065-B129-542B-5A7387CA88E7}"/>
              </a:ext>
            </a:extLst>
          </p:cNvPr>
          <p:cNvSpPr txBox="1"/>
          <p:nvPr/>
        </p:nvSpPr>
        <p:spPr>
          <a:xfrm>
            <a:off x="6897406" y="3290388"/>
            <a:ext cx="1136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Edinburgh</a:t>
            </a:r>
          </a:p>
        </p:txBody>
      </p:sp>
      <p:sp>
        <p:nvSpPr>
          <p:cNvPr id="5" name="TextBox 4">
            <a:extLst>
              <a:ext uri="{FF2B5EF4-FFF2-40B4-BE49-F238E27FC236}">
                <a16:creationId xmlns:a16="http://schemas.microsoft.com/office/drawing/2014/main" id="{34AB7B7D-1D8A-51D5-5DB1-53A247F9D367}"/>
              </a:ext>
            </a:extLst>
          </p:cNvPr>
          <p:cNvSpPr txBox="1"/>
          <p:nvPr/>
        </p:nvSpPr>
        <p:spPr>
          <a:xfrm>
            <a:off x="7073582" y="5582303"/>
            <a:ext cx="8692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Gallant</a:t>
            </a:r>
          </a:p>
        </p:txBody>
      </p:sp>
      <p:pic>
        <p:nvPicPr>
          <p:cNvPr id="10" name="Picture 9">
            <a:extLst>
              <a:ext uri="{FF2B5EF4-FFF2-40B4-BE49-F238E27FC236}">
                <a16:creationId xmlns:a16="http://schemas.microsoft.com/office/drawing/2014/main" id="{22BAAFD7-B976-4B2B-0D6F-5D85824D20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8819" y="1708457"/>
            <a:ext cx="2342010" cy="1563447"/>
          </a:xfrm>
          <a:prstGeom prst="rect">
            <a:avLst/>
          </a:prstGeom>
        </p:spPr>
      </p:pic>
      <p:pic>
        <p:nvPicPr>
          <p:cNvPr id="12" name="Picture 11">
            <a:extLst>
              <a:ext uri="{FF2B5EF4-FFF2-40B4-BE49-F238E27FC236}">
                <a16:creationId xmlns:a16="http://schemas.microsoft.com/office/drawing/2014/main" id="{50F9DED3-6A66-CCBE-10C4-DAEDDAA9D0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3216" y="1716025"/>
            <a:ext cx="2350008" cy="1576264"/>
          </a:xfrm>
          <a:prstGeom prst="rect">
            <a:avLst/>
          </a:prstGeom>
        </p:spPr>
      </p:pic>
      <p:pic>
        <p:nvPicPr>
          <p:cNvPr id="16" name="Picture 15">
            <a:extLst>
              <a:ext uri="{FF2B5EF4-FFF2-40B4-BE49-F238E27FC236}">
                <a16:creationId xmlns:a16="http://schemas.microsoft.com/office/drawing/2014/main" id="{A7D128A5-1368-3705-0D9D-1B427D3513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85760" y="1716025"/>
            <a:ext cx="2350008" cy="1568787"/>
          </a:xfrm>
          <a:prstGeom prst="rect">
            <a:avLst/>
          </a:prstGeom>
        </p:spPr>
      </p:pic>
      <p:pic>
        <p:nvPicPr>
          <p:cNvPr id="18" name="Picture 17">
            <a:extLst>
              <a:ext uri="{FF2B5EF4-FFF2-40B4-BE49-F238E27FC236}">
                <a16:creationId xmlns:a16="http://schemas.microsoft.com/office/drawing/2014/main" id="{DBFEF973-3F62-AE4B-FBED-947C6920486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72265" y="4018945"/>
            <a:ext cx="2350008" cy="1563447"/>
          </a:xfrm>
          <a:prstGeom prst="rect">
            <a:avLst/>
          </a:prstGeom>
        </p:spPr>
      </p:pic>
      <p:pic>
        <p:nvPicPr>
          <p:cNvPr id="22" name="Picture 21">
            <a:extLst>
              <a:ext uri="{FF2B5EF4-FFF2-40B4-BE49-F238E27FC236}">
                <a16:creationId xmlns:a16="http://schemas.microsoft.com/office/drawing/2014/main" id="{7D464EE4-0A9D-466F-ABCA-3C475C2508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1023" y="4018945"/>
            <a:ext cx="2434791" cy="1563624"/>
          </a:xfrm>
          <a:prstGeom prst="rect">
            <a:avLst/>
          </a:prstGeom>
        </p:spPr>
      </p:pic>
      <p:pic>
        <p:nvPicPr>
          <p:cNvPr id="27" name="Picture 26">
            <a:extLst>
              <a:ext uri="{FF2B5EF4-FFF2-40B4-BE49-F238E27FC236}">
                <a16:creationId xmlns:a16="http://schemas.microsoft.com/office/drawing/2014/main" id="{9A3B92F7-9B1E-AA18-76FC-72668199668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94611" y="4018944"/>
            <a:ext cx="2350008" cy="1563447"/>
          </a:xfrm>
          <a:prstGeom prst="rect">
            <a:avLst/>
          </a:prstGeom>
        </p:spPr>
      </p:pic>
      <p:pic>
        <p:nvPicPr>
          <p:cNvPr id="33" name="Picture 32">
            <a:extLst>
              <a:ext uri="{FF2B5EF4-FFF2-40B4-BE49-F238E27FC236}">
                <a16:creationId xmlns:a16="http://schemas.microsoft.com/office/drawing/2014/main" id="{BB2B8F1F-44A3-6759-948A-41892B4F4B5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85760" y="4018856"/>
            <a:ext cx="2350008" cy="1563447"/>
          </a:xfrm>
          <a:prstGeom prst="rect">
            <a:avLst/>
          </a:prstGeom>
        </p:spPr>
      </p:pic>
    </p:spTree>
    <p:extLst>
      <p:ext uri="{BB962C8B-B14F-4D97-AF65-F5344CB8AC3E}">
        <p14:creationId xmlns:p14="http://schemas.microsoft.com/office/powerpoint/2010/main" val="3275504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EC6B-28DD-7188-3458-A8D181C6D9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8E09C4-E02E-15E3-7B60-9D5D428C735A}"/>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Inspire Natural Wood  	</a:t>
            </a:r>
          </a:p>
        </p:txBody>
      </p:sp>
      <p:sp>
        <p:nvSpPr>
          <p:cNvPr id="7" name="Title 3">
            <a:extLst>
              <a:ext uri="{FF2B5EF4-FFF2-40B4-BE49-F238E27FC236}">
                <a16:creationId xmlns:a16="http://schemas.microsoft.com/office/drawing/2014/main" id="{A2E1F42C-6761-9F46-8AA9-A83EA005FD3E}"/>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mj-ea"/>
                <a:cs typeface="Calibri" panose="020F0502020204030204" pitchFamily="34" charset="0"/>
              </a:rPr>
              <a:t>Wicanders</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 Cork</a:t>
            </a:r>
          </a:p>
        </p:txBody>
      </p:sp>
      <p:sp>
        <p:nvSpPr>
          <p:cNvPr id="2" name="TextBox 1">
            <a:extLst>
              <a:ext uri="{FF2B5EF4-FFF2-40B4-BE49-F238E27FC236}">
                <a16:creationId xmlns:a16="http://schemas.microsoft.com/office/drawing/2014/main" id="{BC4B89D6-3A8B-B55D-05FA-636034F18E12}"/>
              </a:ext>
            </a:extLst>
          </p:cNvPr>
          <p:cNvSpPr txBox="1"/>
          <p:nvPr/>
        </p:nvSpPr>
        <p:spPr>
          <a:xfrm>
            <a:off x="4902370" y="3671908"/>
            <a:ext cx="2332932"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Epoca Oak Dark Almond</a:t>
            </a:r>
          </a:p>
        </p:txBody>
      </p:sp>
      <p:sp>
        <p:nvSpPr>
          <p:cNvPr id="3" name="TextBox 2">
            <a:extLst>
              <a:ext uri="{FF2B5EF4-FFF2-40B4-BE49-F238E27FC236}">
                <a16:creationId xmlns:a16="http://schemas.microsoft.com/office/drawing/2014/main" id="{CB7F923D-7747-60EB-980D-28C2FFA6AF24}"/>
              </a:ext>
            </a:extLst>
          </p:cNvPr>
          <p:cNvSpPr txBox="1"/>
          <p:nvPr/>
        </p:nvSpPr>
        <p:spPr>
          <a:xfrm>
            <a:off x="5195870" y="6374646"/>
            <a:ext cx="1927428"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Ginger Wood Camel</a:t>
            </a:r>
          </a:p>
        </p:txBody>
      </p:sp>
      <p:sp>
        <p:nvSpPr>
          <p:cNvPr id="6" name="TextBox 5">
            <a:extLst>
              <a:ext uri="{FF2B5EF4-FFF2-40B4-BE49-F238E27FC236}">
                <a16:creationId xmlns:a16="http://schemas.microsoft.com/office/drawing/2014/main" id="{FFF10F40-79B1-5AF8-0266-68D25F2B6439}"/>
              </a:ext>
            </a:extLst>
          </p:cNvPr>
          <p:cNvSpPr txBox="1"/>
          <p:nvPr/>
        </p:nvSpPr>
        <p:spPr>
          <a:xfrm>
            <a:off x="1053253" y="6400795"/>
            <a:ext cx="1927429"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Farnia Oak Savannah</a:t>
            </a:r>
          </a:p>
        </p:txBody>
      </p:sp>
      <p:sp>
        <p:nvSpPr>
          <p:cNvPr id="9" name="TextBox 8">
            <a:extLst>
              <a:ext uri="{FF2B5EF4-FFF2-40B4-BE49-F238E27FC236}">
                <a16:creationId xmlns:a16="http://schemas.microsoft.com/office/drawing/2014/main" id="{EDC7F949-DA23-3E49-E1B2-E37C862861CC}"/>
              </a:ext>
            </a:extLst>
          </p:cNvPr>
          <p:cNvSpPr txBox="1"/>
          <p:nvPr/>
        </p:nvSpPr>
        <p:spPr>
          <a:xfrm>
            <a:off x="1237128" y="3671908"/>
            <a:ext cx="1918719"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Dakota Oak Sand</a:t>
            </a:r>
          </a:p>
        </p:txBody>
      </p:sp>
      <p:pic>
        <p:nvPicPr>
          <p:cNvPr id="1036" name="Picture 12">
            <a:extLst>
              <a:ext uri="{FF2B5EF4-FFF2-40B4-BE49-F238E27FC236}">
                <a16:creationId xmlns:a16="http://schemas.microsoft.com/office/drawing/2014/main" id="{2B32F77C-AF6B-9FCA-C3C9-D3ED0F3EB49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6861" y="1501843"/>
            <a:ext cx="3114394" cy="2167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B2E91FC-B0C1-3AFE-002A-05028B8467AA}"/>
              </a:ext>
            </a:extLst>
          </p:cNvPr>
          <p:cNvPicPr>
            <a:picLocks noChangeAspect="1"/>
          </p:cNvPicPr>
          <p:nvPr/>
        </p:nvPicPr>
        <p:blipFill>
          <a:blip r:embed="rId3"/>
          <a:stretch>
            <a:fillRect/>
          </a:stretch>
        </p:blipFill>
        <p:spPr>
          <a:xfrm>
            <a:off x="4614058" y="1485807"/>
            <a:ext cx="3114392" cy="2167098"/>
          </a:xfrm>
          <a:prstGeom prst="rect">
            <a:avLst/>
          </a:prstGeom>
        </p:spPr>
      </p:pic>
      <p:sp>
        <p:nvSpPr>
          <p:cNvPr id="13" name="TextBox 12">
            <a:extLst>
              <a:ext uri="{FF2B5EF4-FFF2-40B4-BE49-F238E27FC236}">
                <a16:creationId xmlns:a16="http://schemas.microsoft.com/office/drawing/2014/main" id="{5D0016CF-6224-B0C0-4A72-5B464B9D8425}"/>
              </a:ext>
            </a:extLst>
          </p:cNvPr>
          <p:cNvSpPr txBox="1"/>
          <p:nvPr/>
        </p:nvSpPr>
        <p:spPr>
          <a:xfrm>
            <a:off x="9338486" y="3671908"/>
            <a:ext cx="1410400"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Essential Oak</a:t>
            </a:r>
          </a:p>
        </p:txBody>
      </p:sp>
      <p:pic>
        <p:nvPicPr>
          <p:cNvPr id="1038" name="Picture 14">
            <a:extLst>
              <a:ext uri="{FF2B5EF4-FFF2-40B4-BE49-F238E27FC236}">
                <a16:creationId xmlns:a16="http://schemas.microsoft.com/office/drawing/2014/main" id="{84916D29-6C91-A01B-06BC-3F4021C56D11}"/>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487670" y="1469432"/>
            <a:ext cx="3137732" cy="21834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96903B8-2CEA-59A4-414E-85C459488F1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6861" y="4207412"/>
            <a:ext cx="3114394" cy="21672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402F65D-7BFA-99B3-106A-58200BF836CF}"/>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02388" y="4191172"/>
            <a:ext cx="3137731" cy="21834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EFEFBA1-74F3-6AB3-ADBB-8DE2C1D8231D}"/>
              </a:ext>
            </a:extLst>
          </p:cNvPr>
          <p:cNvSpPr txBox="1"/>
          <p:nvPr/>
        </p:nvSpPr>
        <p:spPr>
          <a:xfrm>
            <a:off x="9079972" y="6374645"/>
            <a:ext cx="1927428" cy="34406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pt-PT" sz="1600" b="0" i="0" u="none" strike="noStrike" kern="1200" cap="none" spc="0" normalizeH="0" baseline="0" noProof="0" dirty="0">
                <a:ln>
                  <a:noFill/>
                </a:ln>
                <a:solidFill>
                  <a:prstClr val="black"/>
                </a:solidFill>
                <a:effectLst/>
                <a:uLnTx/>
                <a:uFillTx/>
                <a:latin typeface="Amorim Serif Book" panose="00000500000000000000" pitchFamily="50" charset="0"/>
                <a:ea typeface="Calibri" panose="020F0502020204030204" pitchFamily="34" charset="0"/>
                <a:cs typeface="Times New Roman" panose="02020603050405020304" pitchFamily="18" charset="0"/>
              </a:rPr>
              <a:t>Natural Oak Almond</a:t>
            </a:r>
          </a:p>
        </p:txBody>
      </p:sp>
      <p:pic>
        <p:nvPicPr>
          <p:cNvPr id="1044" name="Picture 20">
            <a:extLst>
              <a:ext uri="{FF2B5EF4-FFF2-40B4-BE49-F238E27FC236}">
                <a16:creationId xmlns:a16="http://schemas.microsoft.com/office/drawing/2014/main" id="{E12D241D-5188-AABC-A2E3-EF268A8A68E0}"/>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487670" y="4217321"/>
            <a:ext cx="3137732" cy="218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up)">
                                      <p:cBhvr>
                                        <p:cTn id="12" dur="10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p:tgtEl>
                                          <p:spTgt spid="6"/>
                                        </p:tgtEl>
                                        <p:attrNameLst>
                                          <p:attrName>ppt_y</p:attrName>
                                        </p:attrNameLst>
                                      </p:cBhvr>
                                      <p:tavLst>
                                        <p:tav tm="0">
                                          <p:val>
                                            <p:strVal val="#ppt_y+#ppt_h*1.125000"/>
                                          </p:val>
                                        </p:tav>
                                        <p:tav tm="100000">
                                          <p:val>
                                            <p:strVal val="#ppt_y"/>
                                          </p:val>
                                        </p:tav>
                                      </p:tavLst>
                                    </p:anim>
                                    <p:animEffect transition="in" filter="wipe(up)">
                                      <p:cBhvr>
                                        <p:cTn id="16" dur="10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p:tgtEl>
                                          <p:spTgt spid="9"/>
                                        </p:tgtEl>
                                        <p:attrNameLst>
                                          <p:attrName>ppt_y</p:attrName>
                                        </p:attrNameLst>
                                      </p:cBhvr>
                                      <p:tavLst>
                                        <p:tav tm="0">
                                          <p:val>
                                            <p:strVal val="#ppt_y+#ppt_h*1.125000"/>
                                          </p:val>
                                        </p:tav>
                                        <p:tav tm="100000">
                                          <p:val>
                                            <p:strVal val="#ppt_y"/>
                                          </p:val>
                                        </p:tav>
                                      </p:tavLst>
                                    </p:anim>
                                    <p:animEffect transition="in" filter="wipe(up)">
                                      <p:cBhvr>
                                        <p:cTn id="20" dur="10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p:tgtEl>
                                          <p:spTgt spid="13"/>
                                        </p:tgtEl>
                                        <p:attrNameLst>
                                          <p:attrName>ppt_y</p:attrName>
                                        </p:attrNameLst>
                                      </p:cBhvr>
                                      <p:tavLst>
                                        <p:tav tm="0">
                                          <p:val>
                                            <p:strVal val="#ppt_y+#ppt_h*1.125000"/>
                                          </p:val>
                                        </p:tav>
                                        <p:tav tm="100000">
                                          <p:val>
                                            <p:strVal val="#ppt_y"/>
                                          </p:val>
                                        </p:tav>
                                      </p:tavLst>
                                    </p:anim>
                                    <p:animEffect transition="in" filter="wipe(up)">
                                      <p:cBhvr>
                                        <p:cTn id="24" dur="1000"/>
                                        <p:tgtEl>
                                          <p:spTgt spid="1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p:tgtEl>
                                          <p:spTgt spid="15"/>
                                        </p:tgtEl>
                                        <p:attrNameLst>
                                          <p:attrName>ppt_y</p:attrName>
                                        </p:attrNameLst>
                                      </p:cBhvr>
                                      <p:tavLst>
                                        <p:tav tm="0">
                                          <p:val>
                                            <p:strVal val="#ppt_y+#ppt_h*1.125000"/>
                                          </p:val>
                                        </p:tav>
                                        <p:tav tm="100000">
                                          <p:val>
                                            <p:strVal val="#ppt_y"/>
                                          </p:val>
                                        </p:tav>
                                      </p:tavLst>
                                    </p:anim>
                                    <p:animEffect transition="in" filter="wipe(up)">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13"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7CF69-155A-5AF0-B932-DF942E3FF6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685C03-D233-1124-CA4B-3AFC72000A8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Inspire Natural Wood   	</a:t>
            </a:r>
          </a:p>
        </p:txBody>
      </p:sp>
      <p:sp>
        <p:nvSpPr>
          <p:cNvPr id="7" name="Title 3">
            <a:extLst>
              <a:ext uri="{FF2B5EF4-FFF2-40B4-BE49-F238E27FC236}">
                <a16:creationId xmlns:a16="http://schemas.microsoft.com/office/drawing/2014/main" id="{48475151-C7B2-25ED-01A5-3A57FB74ACA1}"/>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Wicanders</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Cork</a:t>
            </a:r>
          </a:p>
        </p:txBody>
      </p:sp>
      <p:sp>
        <p:nvSpPr>
          <p:cNvPr id="2" name="TextBox 1">
            <a:extLst>
              <a:ext uri="{FF2B5EF4-FFF2-40B4-BE49-F238E27FC236}">
                <a16:creationId xmlns:a16="http://schemas.microsoft.com/office/drawing/2014/main" id="{BC070F72-23E0-4BB6-3914-EF2EED70689A}"/>
              </a:ext>
            </a:extLst>
          </p:cNvPr>
          <p:cNvSpPr txBox="1"/>
          <p:nvPr/>
        </p:nvSpPr>
        <p:spPr>
          <a:xfrm>
            <a:off x="5496516" y="3665869"/>
            <a:ext cx="1405059" cy="351750"/>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Panama Oak</a:t>
            </a:r>
          </a:p>
        </p:txBody>
      </p:sp>
      <p:sp>
        <p:nvSpPr>
          <p:cNvPr id="3" name="TextBox 2">
            <a:extLst>
              <a:ext uri="{FF2B5EF4-FFF2-40B4-BE49-F238E27FC236}">
                <a16:creationId xmlns:a16="http://schemas.microsoft.com/office/drawing/2014/main" id="{2AB5732B-BF67-4590-B956-160104AFBDED}"/>
              </a:ext>
            </a:extLst>
          </p:cNvPr>
          <p:cNvSpPr txBox="1"/>
          <p:nvPr/>
        </p:nvSpPr>
        <p:spPr>
          <a:xfrm>
            <a:off x="5164405" y="6394756"/>
            <a:ext cx="2145010"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Panama Oak Light Sand</a:t>
            </a:r>
          </a:p>
        </p:txBody>
      </p:sp>
      <p:sp>
        <p:nvSpPr>
          <p:cNvPr id="6" name="TextBox 5">
            <a:extLst>
              <a:ext uri="{FF2B5EF4-FFF2-40B4-BE49-F238E27FC236}">
                <a16:creationId xmlns:a16="http://schemas.microsoft.com/office/drawing/2014/main" id="{03E6D964-5D99-23C9-84F8-0AD4BD986557}"/>
              </a:ext>
            </a:extLst>
          </p:cNvPr>
          <p:cNvSpPr txBox="1"/>
          <p:nvPr/>
        </p:nvSpPr>
        <p:spPr>
          <a:xfrm>
            <a:off x="1378811" y="6349808"/>
            <a:ext cx="1933992"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Panama Oak Cognac </a:t>
            </a:r>
          </a:p>
        </p:txBody>
      </p:sp>
      <p:sp>
        <p:nvSpPr>
          <p:cNvPr id="9" name="TextBox 8">
            <a:extLst>
              <a:ext uri="{FF2B5EF4-FFF2-40B4-BE49-F238E27FC236}">
                <a16:creationId xmlns:a16="http://schemas.microsoft.com/office/drawing/2014/main" id="{52DCE2B3-79A5-B855-5108-9CA9222006BD}"/>
              </a:ext>
            </a:extLst>
          </p:cNvPr>
          <p:cNvSpPr txBox="1"/>
          <p:nvPr/>
        </p:nvSpPr>
        <p:spPr>
          <a:xfrm>
            <a:off x="1378810" y="3662432"/>
            <a:ext cx="1742560"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Natural Oak Beige</a:t>
            </a:r>
          </a:p>
        </p:txBody>
      </p:sp>
      <p:pic>
        <p:nvPicPr>
          <p:cNvPr id="11" name="Picture 4">
            <a:extLst>
              <a:ext uri="{FF2B5EF4-FFF2-40B4-BE49-F238E27FC236}">
                <a16:creationId xmlns:a16="http://schemas.microsoft.com/office/drawing/2014/main" id="{F9351BA5-D617-AD48-CF50-6E835CD594E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24375" y="1475119"/>
            <a:ext cx="3143250" cy="21873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1358EFB-1915-F874-7637-064B0F4D38A1}"/>
              </a:ext>
            </a:extLst>
          </p:cNvPr>
          <p:cNvPicPr>
            <a:picLocks noChangeAspect="1"/>
          </p:cNvPicPr>
          <p:nvPr/>
        </p:nvPicPr>
        <p:blipFill>
          <a:blip r:embed="rId3"/>
          <a:stretch>
            <a:fillRect/>
          </a:stretch>
        </p:blipFill>
        <p:spPr>
          <a:xfrm>
            <a:off x="721497" y="4159058"/>
            <a:ext cx="3148383" cy="2190750"/>
          </a:xfrm>
          <a:prstGeom prst="rect">
            <a:avLst/>
          </a:prstGeom>
        </p:spPr>
      </p:pic>
      <p:pic>
        <p:nvPicPr>
          <p:cNvPr id="13" name="Picture 6">
            <a:extLst>
              <a:ext uri="{FF2B5EF4-FFF2-40B4-BE49-F238E27FC236}">
                <a16:creationId xmlns:a16="http://schemas.microsoft.com/office/drawing/2014/main" id="{A6B291AF-AFB2-9A5E-3101-A3E4E247C82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24375" y="4173612"/>
            <a:ext cx="3143251" cy="21873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4C1247DF-14A2-5447-841A-D2CA5F957B7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21497" y="1464000"/>
            <a:ext cx="3143250" cy="21873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9C23AF6-BE2D-57B9-B4E3-1D9C54698853}"/>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327253" y="1463999"/>
            <a:ext cx="3143250" cy="21873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3E41EC-C488-6D25-EFC4-2D0819A3D31D}"/>
              </a:ext>
            </a:extLst>
          </p:cNvPr>
          <p:cNvSpPr txBox="1"/>
          <p:nvPr/>
        </p:nvSpPr>
        <p:spPr>
          <a:xfrm>
            <a:off x="9508496" y="3649399"/>
            <a:ext cx="1068550"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Pure Oak </a:t>
            </a:r>
          </a:p>
        </p:txBody>
      </p:sp>
      <p:pic>
        <p:nvPicPr>
          <p:cNvPr id="8" name="Picture 7">
            <a:extLst>
              <a:ext uri="{FF2B5EF4-FFF2-40B4-BE49-F238E27FC236}">
                <a16:creationId xmlns:a16="http://schemas.microsoft.com/office/drawing/2014/main" id="{2F6AC028-CE42-59AD-5D9D-7D13766EE8B6}"/>
              </a:ext>
            </a:extLst>
          </p:cNvPr>
          <p:cNvPicPr>
            <a:picLocks noChangeAspect="1"/>
          </p:cNvPicPr>
          <p:nvPr/>
        </p:nvPicPr>
        <p:blipFill>
          <a:blip r:embed="rId7"/>
          <a:stretch>
            <a:fillRect/>
          </a:stretch>
        </p:blipFill>
        <p:spPr>
          <a:xfrm>
            <a:off x="8327253" y="4043389"/>
            <a:ext cx="3143250" cy="2187178"/>
          </a:xfrm>
          <a:prstGeom prst="rect">
            <a:avLst/>
          </a:prstGeom>
        </p:spPr>
      </p:pic>
      <p:sp>
        <p:nvSpPr>
          <p:cNvPr id="10" name="TextBox 9">
            <a:extLst>
              <a:ext uri="{FF2B5EF4-FFF2-40B4-BE49-F238E27FC236}">
                <a16:creationId xmlns:a16="http://schemas.microsoft.com/office/drawing/2014/main" id="{86E6580B-A765-EAE7-B424-7932AE1E1136}"/>
              </a:ext>
            </a:extLst>
          </p:cNvPr>
          <p:cNvSpPr txBox="1"/>
          <p:nvPr/>
        </p:nvSpPr>
        <p:spPr>
          <a:xfrm>
            <a:off x="9276362" y="6349808"/>
            <a:ext cx="1536827"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Pure Oak Grey</a:t>
            </a:r>
          </a:p>
        </p:txBody>
      </p:sp>
    </p:spTree>
    <p:extLst>
      <p:ext uri="{BB962C8B-B14F-4D97-AF65-F5344CB8AC3E}">
        <p14:creationId xmlns:p14="http://schemas.microsoft.com/office/powerpoint/2010/main" val="199762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up)">
                                      <p:cBhvr>
                                        <p:cTn id="12" dur="10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p:tgtEl>
                                          <p:spTgt spid="6"/>
                                        </p:tgtEl>
                                        <p:attrNameLst>
                                          <p:attrName>ppt_y</p:attrName>
                                        </p:attrNameLst>
                                      </p:cBhvr>
                                      <p:tavLst>
                                        <p:tav tm="0">
                                          <p:val>
                                            <p:strVal val="#ppt_y+#ppt_h*1.125000"/>
                                          </p:val>
                                        </p:tav>
                                        <p:tav tm="100000">
                                          <p:val>
                                            <p:strVal val="#ppt_y"/>
                                          </p:val>
                                        </p:tav>
                                      </p:tavLst>
                                    </p:anim>
                                    <p:animEffect transition="in" filter="wipe(up)">
                                      <p:cBhvr>
                                        <p:cTn id="16" dur="10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p:tgtEl>
                                          <p:spTgt spid="9"/>
                                        </p:tgtEl>
                                        <p:attrNameLst>
                                          <p:attrName>ppt_y</p:attrName>
                                        </p:attrNameLst>
                                      </p:cBhvr>
                                      <p:tavLst>
                                        <p:tav tm="0">
                                          <p:val>
                                            <p:strVal val="#ppt_y+#ppt_h*1.125000"/>
                                          </p:val>
                                        </p:tav>
                                        <p:tav tm="100000">
                                          <p:val>
                                            <p:strVal val="#ppt_y"/>
                                          </p:val>
                                        </p:tav>
                                      </p:tavLst>
                                    </p:anim>
                                    <p:animEffect transition="in" filter="wipe(up)">
                                      <p:cBhvr>
                                        <p:cTn id="20" dur="1000"/>
                                        <p:tgtEl>
                                          <p:spTgt spid="9"/>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p:tgtEl>
                                          <p:spTgt spid="5"/>
                                        </p:tgtEl>
                                        <p:attrNameLst>
                                          <p:attrName>ppt_y</p:attrName>
                                        </p:attrNameLst>
                                      </p:cBhvr>
                                      <p:tavLst>
                                        <p:tav tm="0">
                                          <p:val>
                                            <p:strVal val="#ppt_y+#ppt_h*1.125000"/>
                                          </p:val>
                                        </p:tav>
                                        <p:tav tm="100000">
                                          <p:val>
                                            <p:strVal val="#ppt_y"/>
                                          </p:val>
                                        </p:tav>
                                      </p:tavLst>
                                    </p:anim>
                                    <p:animEffect transition="in" filter="wipe(up)">
                                      <p:cBhvr>
                                        <p:cTn id="24" dur="1000"/>
                                        <p:tgtEl>
                                          <p:spTgt spid="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p:tgtEl>
                                          <p:spTgt spid="10"/>
                                        </p:tgtEl>
                                        <p:attrNameLst>
                                          <p:attrName>ppt_y</p:attrName>
                                        </p:attrNameLst>
                                      </p:cBhvr>
                                      <p:tavLst>
                                        <p:tav tm="0">
                                          <p:val>
                                            <p:strVal val="#ppt_y+#ppt_h*1.125000"/>
                                          </p:val>
                                        </p:tav>
                                        <p:tav tm="100000">
                                          <p:val>
                                            <p:strVal val="#ppt_y"/>
                                          </p:val>
                                        </p:tav>
                                      </p:tavLst>
                                    </p:anim>
                                    <p:animEffect transition="in" filter="wipe(up)">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9" grpId="0"/>
      <p:bldP spid="5"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251A-7F4B-67A2-D534-7CDA58B7E4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7C8032-5F83-B634-75BB-DEC50229047C}"/>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Inspire Cork   	</a:t>
            </a:r>
          </a:p>
        </p:txBody>
      </p:sp>
      <p:sp>
        <p:nvSpPr>
          <p:cNvPr id="7" name="Title 3">
            <a:extLst>
              <a:ext uri="{FF2B5EF4-FFF2-40B4-BE49-F238E27FC236}">
                <a16:creationId xmlns:a16="http://schemas.microsoft.com/office/drawing/2014/main" id="{33CDB1F8-5CFB-EDF0-4A2E-F86400048439}"/>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Wicanders</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Cork</a:t>
            </a:r>
          </a:p>
        </p:txBody>
      </p:sp>
      <p:sp>
        <p:nvSpPr>
          <p:cNvPr id="2" name="TextBox 1">
            <a:extLst>
              <a:ext uri="{FF2B5EF4-FFF2-40B4-BE49-F238E27FC236}">
                <a16:creationId xmlns:a16="http://schemas.microsoft.com/office/drawing/2014/main" id="{65107CD9-11AD-5F36-A647-C5288454F855}"/>
              </a:ext>
            </a:extLst>
          </p:cNvPr>
          <p:cNvSpPr txBox="1"/>
          <p:nvPr/>
        </p:nvSpPr>
        <p:spPr>
          <a:xfrm>
            <a:off x="5272031" y="3665869"/>
            <a:ext cx="188478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Fashionable Graffite</a:t>
            </a:r>
          </a:p>
        </p:txBody>
      </p:sp>
      <p:sp>
        <p:nvSpPr>
          <p:cNvPr id="3" name="TextBox 2">
            <a:extLst>
              <a:ext uri="{FF2B5EF4-FFF2-40B4-BE49-F238E27FC236}">
                <a16:creationId xmlns:a16="http://schemas.microsoft.com/office/drawing/2014/main" id="{216B2E97-3437-0D2B-4EC9-B3491B6D8BFA}"/>
              </a:ext>
            </a:extLst>
          </p:cNvPr>
          <p:cNvSpPr txBox="1"/>
          <p:nvPr/>
        </p:nvSpPr>
        <p:spPr>
          <a:xfrm>
            <a:off x="1170486" y="6296863"/>
            <a:ext cx="1787317"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Identity Moonlight</a:t>
            </a:r>
          </a:p>
        </p:txBody>
      </p:sp>
      <p:pic>
        <p:nvPicPr>
          <p:cNvPr id="5" name="Picture 4">
            <a:extLst>
              <a:ext uri="{FF2B5EF4-FFF2-40B4-BE49-F238E27FC236}">
                <a16:creationId xmlns:a16="http://schemas.microsoft.com/office/drawing/2014/main" id="{501720B9-5A0E-85A2-A43E-A0E291EA5BF9}"/>
              </a:ext>
            </a:extLst>
          </p:cNvPr>
          <p:cNvPicPr>
            <a:picLocks noChangeAspect="1"/>
          </p:cNvPicPr>
          <p:nvPr/>
        </p:nvPicPr>
        <p:blipFill>
          <a:blip r:embed="rId2"/>
          <a:stretch>
            <a:fillRect/>
          </a:stretch>
        </p:blipFill>
        <p:spPr>
          <a:xfrm>
            <a:off x="430977" y="1476971"/>
            <a:ext cx="3145721" cy="2188897"/>
          </a:xfrm>
          <a:prstGeom prst="rect">
            <a:avLst/>
          </a:prstGeom>
        </p:spPr>
      </p:pic>
      <p:sp>
        <p:nvSpPr>
          <p:cNvPr id="6" name="TextBox 5">
            <a:extLst>
              <a:ext uri="{FF2B5EF4-FFF2-40B4-BE49-F238E27FC236}">
                <a16:creationId xmlns:a16="http://schemas.microsoft.com/office/drawing/2014/main" id="{B47F1B53-9197-416E-86CE-F07548365490}"/>
              </a:ext>
            </a:extLst>
          </p:cNvPr>
          <p:cNvSpPr txBox="1"/>
          <p:nvPr/>
        </p:nvSpPr>
        <p:spPr>
          <a:xfrm>
            <a:off x="1073020" y="3665869"/>
            <a:ext cx="188478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Fashionable Cement</a:t>
            </a:r>
          </a:p>
        </p:txBody>
      </p:sp>
      <p:pic>
        <p:nvPicPr>
          <p:cNvPr id="10" name="Picture 9">
            <a:extLst>
              <a:ext uri="{FF2B5EF4-FFF2-40B4-BE49-F238E27FC236}">
                <a16:creationId xmlns:a16="http://schemas.microsoft.com/office/drawing/2014/main" id="{855C046C-9976-D848-9375-9D13CB053C0E}"/>
              </a:ext>
            </a:extLst>
          </p:cNvPr>
          <p:cNvPicPr>
            <a:picLocks noChangeAspect="1"/>
          </p:cNvPicPr>
          <p:nvPr/>
        </p:nvPicPr>
        <p:blipFill>
          <a:blip r:embed="rId3"/>
          <a:stretch>
            <a:fillRect/>
          </a:stretch>
        </p:blipFill>
        <p:spPr>
          <a:xfrm>
            <a:off x="4524376" y="1476971"/>
            <a:ext cx="3145720" cy="2188897"/>
          </a:xfrm>
          <a:prstGeom prst="rect">
            <a:avLst/>
          </a:prstGeom>
        </p:spPr>
      </p:pic>
      <p:pic>
        <p:nvPicPr>
          <p:cNvPr id="11" name="Picture 10">
            <a:extLst>
              <a:ext uri="{FF2B5EF4-FFF2-40B4-BE49-F238E27FC236}">
                <a16:creationId xmlns:a16="http://schemas.microsoft.com/office/drawing/2014/main" id="{714A9506-8C29-E23A-6826-28F79F14210C}"/>
              </a:ext>
            </a:extLst>
          </p:cNvPr>
          <p:cNvPicPr>
            <a:picLocks noChangeAspect="1"/>
          </p:cNvPicPr>
          <p:nvPr/>
        </p:nvPicPr>
        <p:blipFill>
          <a:blip r:embed="rId4"/>
          <a:stretch>
            <a:fillRect/>
          </a:stretch>
        </p:blipFill>
        <p:spPr>
          <a:xfrm>
            <a:off x="8411464" y="1476970"/>
            <a:ext cx="3145720" cy="2188897"/>
          </a:xfrm>
          <a:prstGeom prst="rect">
            <a:avLst/>
          </a:prstGeom>
        </p:spPr>
      </p:pic>
      <p:sp>
        <p:nvSpPr>
          <p:cNvPr id="12" name="TextBox 11">
            <a:extLst>
              <a:ext uri="{FF2B5EF4-FFF2-40B4-BE49-F238E27FC236}">
                <a16:creationId xmlns:a16="http://schemas.microsoft.com/office/drawing/2014/main" id="{2F16A894-D48C-98B0-5D12-9230CE252B00}"/>
              </a:ext>
            </a:extLst>
          </p:cNvPr>
          <p:cNvSpPr txBox="1"/>
          <p:nvPr/>
        </p:nvSpPr>
        <p:spPr>
          <a:xfrm>
            <a:off x="9135522" y="3665867"/>
            <a:ext cx="169760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Identity Chestnut </a:t>
            </a:r>
          </a:p>
        </p:txBody>
      </p:sp>
      <p:pic>
        <p:nvPicPr>
          <p:cNvPr id="13" name="Picture 12">
            <a:extLst>
              <a:ext uri="{FF2B5EF4-FFF2-40B4-BE49-F238E27FC236}">
                <a16:creationId xmlns:a16="http://schemas.microsoft.com/office/drawing/2014/main" id="{CF460B3B-DCD3-F41B-A033-F74A8B01EF9C}"/>
              </a:ext>
            </a:extLst>
          </p:cNvPr>
          <p:cNvPicPr>
            <a:picLocks noChangeAspect="1"/>
          </p:cNvPicPr>
          <p:nvPr/>
        </p:nvPicPr>
        <p:blipFill>
          <a:blip r:embed="rId5"/>
          <a:stretch>
            <a:fillRect/>
          </a:stretch>
        </p:blipFill>
        <p:spPr>
          <a:xfrm>
            <a:off x="430977" y="4107830"/>
            <a:ext cx="3145915" cy="2189033"/>
          </a:xfrm>
          <a:prstGeom prst="rect">
            <a:avLst/>
          </a:prstGeom>
        </p:spPr>
      </p:pic>
      <p:pic>
        <p:nvPicPr>
          <p:cNvPr id="14" name="Picture 13">
            <a:extLst>
              <a:ext uri="{FF2B5EF4-FFF2-40B4-BE49-F238E27FC236}">
                <a16:creationId xmlns:a16="http://schemas.microsoft.com/office/drawing/2014/main" id="{D886E5AA-F793-CC95-BE6D-79EEFF8F241C}"/>
              </a:ext>
            </a:extLst>
          </p:cNvPr>
          <p:cNvPicPr>
            <a:picLocks noChangeAspect="1"/>
          </p:cNvPicPr>
          <p:nvPr/>
        </p:nvPicPr>
        <p:blipFill>
          <a:blip r:embed="rId6"/>
          <a:stretch>
            <a:fillRect/>
          </a:stretch>
        </p:blipFill>
        <p:spPr>
          <a:xfrm>
            <a:off x="4523042" y="4107830"/>
            <a:ext cx="3145916" cy="2189033"/>
          </a:xfrm>
          <a:prstGeom prst="rect">
            <a:avLst/>
          </a:prstGeom>
        </p:spPr>
      </p:pic>
      <p:sp>
        <p:nvSpPr>
          <p:cNvPr id="15" name="TextBox 14">
            <a:extLst>
              <a:ext uri="{FF2B5EF4-FFF2-40B4-BE49-F238E27FC236}">
                <a16:creationId xmlns:a16="http://schemas.microsoft.com/office/drawing/2014/main" id="{0BA02987-5C20-977A-0011-667ECA76D89A}"/>
              </a:ext>
            </a:extLst>
          </p:cNvPr>
          <p:cNvSpPr txBox="1"/>
          <p:nvPr/>
        </p:nvSpPr>
        <p:spPr>
          <a:xfrm>
            <a:off x="5153608" y="6296862"/>
            <a:ext cx="188478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Originals Shell</a:t>
            </a:r>
          </a:p>
        </p:txBody>
      </p:sp>
      <p:sp>
        <p:nvSpPr>
          <p:cNvPr id="16" name="TextBox 15">
            <a:extLst>
              <a:ext uri="{FF2B5EF4-FFF2-40B4-BE49-F238E27FC236}">
                <a16:creationId xmlns:a16="http://schemas.microsoft.com/office/drawing/2014/main" id="{92FFF2CF-8A57-4D81-41D3-2DB0499B88D7}"/>
              </a:ext>
            </a:extLst>
          </p:cNvPr>
          <p:cNvSpPr txBox="1"/>
          <p:nvPr/>
        </p:nvSpPr>
        <p:spPr>
          <a:xfrm>
            <a:off x="9245674" y="6245486"/>
            <a:ext cx="188478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Originals Harmony</a:t>
            </a:r>
          </a:p>
        </p:txBody>
      </p:sp>
      <p:pic>
        <p:nvPicPr>
          <p:cNvPr id="17" name="Picture 16">
            <a:extLst>
              <a:ext uri="{FF2B5EF4-FFF2-40B4-BE49-F238E27FC236}">
                <a16:creationId xmlns:a16="http://schemas.microsoft.com/office/drawing/2014/main" id="{456B442A-D4F4-107F-040F-3C10C06A83A2}"/>
              </a:ext>
            </a:extLst>
          </p:cNvPr>
          <p:cNvPicPr>
            <a:picLocks noChangeAspect="1"/>
          </p:cNvPicPr>
          <p:nvPr/>
        </p:nvPicPr>
        <p:blipFill>
          <a:blip r:embed="rId7"/>
          <a:stretch>
            <a:fillRect/>
          </a:stretch>
        </p:blipFill>
        <p:spPr>
          <a:xfrm>
            <a:off x="8411464" y="4107828"/>
            <a:ext cx="3145917" cy="2189034"/>
          </a:xfrm>
          <a:prstGeom prst="rect">
            <a:avLst/>
          </a:prstGeom>
        </p:spPr>
      </p:pic>
    </p:spTree>
    <p:extLst>
      <p:ext uri="{BB962C8B-B14F-4D97-AF65-F5344CB8AC3E}">
        <p14:creationId xmlns:p14="http://schemas.microsoft.com/office/powerpoint/2010/main" val="376146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p:tgtEl>
                                          <p:spTgt spid="3"/>
                                        </p:tgtEl>
                                        <p:attrNameLst>
                                          <p:attrName>ppt_y</p:attrName>
                                        </p:attrNameLst>
                                      </p:cBhvr>
                                      <p:tavLst>
                                        <p:tav tm="0">
                                          <p:val>
                                            <p:strVal val="#ppt_y+#ppt_h*1.125000"/>
                                          </p:val>
                                        </p:tav>
                                        <p:tav tm="100000">
                                          <p:val>
                                            <p:strVal val="#ppt_y"/>
                                          </p:val>
                                        </p:tav>
                                      </p:tavLst>
                                    </p:anim>
                                    <p:animEffect transition="in" filter="wipe(up)">
                                      <p:cBhvr>
                                        <p:cTn id="12" dur="10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p:tgtEl>
                                          <p:spTgt spid="6"/>
                                        </p:tgtEl>
                                        <p:attrNameLst>
                                          <p:attrName>ppt_y</p:attrName>
                                        </p:attrNameLst>
                                      </p:cBhvr>
                                      <p:tavLst>
                                        <p:tav tm="0">
                                          <p:val>
                                            <p:strVal val="#ppt_y+#ppt_h*1.125000"/>
                                          </p:val>
                                        </p:tav>
                                        <p:tav tm="100000">
                                          <p:val>
                                            <p:strVal val="#ppt_y"/>
                                          </p:val>
                                        </p:tav>
                                      </p:tavLst>
                                    </p:anim>
                                    <p:animEffect transition="in" filter="wipe(up)">
                                      <p:cBhvr>
                                        <p:cTn id="16" dur="1000"/>
                                        <p:tgtEl>
                                          <p:spTgt spid="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p:tgtEl>
                                          <p:spTgt spid="12"/>
                                        </p:tgtEl>
                                        <p:attrNameLst>
                                          <p:attrName>ppt_y</p:attrName>
                                        </p:attrNameLst>
                                      </p:cBhvr>
                                      <p:tavLst>
                                        <p:tav tm="0">
                                          <p:val>
                                            <p:strVal val="#ppt_y+#ppt_h*1.125000"/>
                                          </p:val>
                                        </p:tav>
                                        <p:tav tm="100000">
                                          <p:val>
                                            <p:strVal val="#ppt_y"/>
                                          </p:val>
                                        </p:tav>
                                      </p:tavLst>
                                    </p:anim>
                                    <p:animEffect transition="in" filter="wipe(up)">
                                      <p:cBhvr>
                                        <p:cTn id="20" dur="1000"/>
                                        <p:tgtEl>
                                          <p:spTgt spid="12"/>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000"/>
                                        <p:tgtEl>
                                          <p:spTgt spid="15"/>
                                        </p:tgtEl>
                                        <p:attrNameLst>
                                          <p:attrName>ppt_y</p:attrName>
                                        </p:attrNameLst>
                                      </p:cBhvr>
                                      <p:tavLst>
                                        <p:tav tm="0">
                                          <p:val>
                                            <p:strVal val="#ppt_y+#ppt_h*1.125000"/>
                                          </p:val>
                                        </p:tav>
                                        <p:tav tm="100000">
                                          <p:val>
                                            <p:strVal val="#ppt_y"/>
                                          </p:val>
                                        </p:tav>
                                      </p:tavLst>
                                    </p:anim>
                                    <p:animEffect transition="in" filter="wipe(up)">
                                      <p:cBhvr>
                                        <p:cTn id="24" dur="1000"/>
                                        <p:tgtEl>
                                          <p:spTgt spid="1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p:tgtEl>
                                          <p:spTgt spid="16"/>
                                        </p:tgtEl>
                                        <p:attrNameLst>
                                          <p:attrName>ppt_y</p:attrName>
                                        </p:attrNameLst>
                                      </p:cBhvr>
                                      <p:tavLst>
                                        <p:tav tm="0">
                                          <p:val>
                                            <p:strVal val="#ppt_y+#ppt_h*1.125000"/>
                                          </p:val>
                                        </p:tav>
                                        <p:tav tm="100000">
                                          <p:val>
                                            <p:strVal val="#ppt_y"/>
                                          </p:val>
                                        </p:tav>
                                      </p:tavLst>
                                    </p:anim>
                                    <p:animEffect transition="in" filter="wipe(up)">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2" grpId="0"/>
      <p:bldP spid="15" grpId="0"/>
      <p:bldP spid="1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F6C4E-7E88-E742-D0F9-42CCA77B0E6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DFA0F7-C662-2182-E49C-C5F75232996F}"/>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Inspire Cork   	</a:t>
            </a:r>
          </a:p>
        </p:txBody>
      </p:sp>
      <p:sp>
        <p:nvSpPr>
          <p:cNvPr id="7" name="Title 3">
            <a:extLst>
              <a:ext uri="{FF2B5EF4-FFF2-40B4-BE49-F238E27FC236}">
                <a16:creationId xmlns:a16="http://schemas.microsoft.com/office/drawing/2014/main" id="{CF9F597C-9737-19A1-14A2-688BFED2514A}"/>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Global IFS Magna-Lock Finish Selections –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Wicanders</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Cork</a:t>
            </a:r>
          </a:p>
        </p:txBody>
      </p:sp>
      <p:sp>
        <p:nvSpPr>
          <p:cNvPr id="2" name="TextBox 1">
            <a:extLst>
              <a:ext uri="{FF2B5EF4-FFF2-40B4-BE49-F238E27FC236}">
                <a16:creationId xmlns:a16="http://schemas.microsoft.com/office/drawing/2014/main" id="{BF2873E3-FB6C-F3F0-1E39-097410FD66FE}"/>
              </a:ext>
            </a:extLst>
          </p:cNvPr>
          <p:cNvSpPr txBox="1"/>
          <p:nvPr/>
        </p:nvSpPr>
        <p:spPr>
          <a:xfrm>
            <a:off x="3553311" y="3675198"/>
            <a:ext cx="1259398"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Shell Marfim</a:t>
            </a:r>
          </a:p>
        </p:txBody>
      </p:sp>
      <p:sp>
        <p:nvSpPr>
          <p:cNvPr id="12" name="TextBox 11">
            <a:extLst>
              <a:ext uri="{FF2B5EF4-FFF2-40B4-BE49-F238E27FC236}">
                <a16:creationId xmlns:a16="http://schemas.microsoft.com/office/drawing/2014/main" id="{8EE11327-40FB-16DA-1C44-E60EA2C7E059}"/>
              </a:ext>
            </a:extLst>
          </p:cNvPr>
          <p:cNvSpPr txBox="1"/>
          <p:nvPr/>
        </p:nvSpPr>
        <p:spPr>
          <a:xfrm>
            <a:off x="7379293" y="3675197"/>
            <a:ext cx="169760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Traces Jasmim</a:t>
            </a:r>
          </a:p>
        </p:txBody>
      </p:sp>
      <p:sp>
        <p:nvSpPr>
          <p:cNvPr id="15" name="TextBox 14">
            <a:extLst>
              <a:ext uri="{FF2B5EF4-FFF2-40B4-BE49-F238E27FC236}">
                <a16:creationId xmlns:a16="http://schemas.microsoft.com/office/drawing/2014/main" id="{06117C01-BA1D-45D9-9986-5E1B61FD1A56}"/>
              </a:ext>
            </a:extLst>
          </p:cNvPr>
          <p:cNvSpPr txBox="1"/>
          <p:nvPr/>
        </p:nvSpPr>
        <p:spPr>
          <a:xfrm>
            <a:off x="3546856" y="6299775"/>
            <a:ext cx="1265853"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Traces Spice </a:t>
            </a:r>
          </a:p>
        </p:txBody>
      </p:sp>
      <p:sp>
        <p:nvSpPr>
          <p:cNvPr id="16" name="TextBox 15">
            <a:extLst>
              <a:ext uri="{FF2B5EF4-FFF2-40B4-BE49-F238E27FC236}">
                <a16:creationId xmlns:a16="http://schemas.microsoft.com/office/drawing/2014/main" id="{CB46593C-2FD1-2B65-157A-39035F48EED2}"/>
              </a:ext>
            </a:extLst>
          </p:cNvPr>
          <p:cNvSpPr txBox="1"/>
          <p:nvPr/>
        </p:nvSpPr>
        <p:spPr>
          <a:xfrm>
            <a:off x="7419958" y="6299775"/>
            <a:ext cx="1265854" cy="344069"/>
          </a:xfrm>
          <a:prstGeom prst="rect">
            <a:avLst/>
          </a:prstGeom>
          <a:noFill/>
        </p:spPr>
        <p:txBody>
          <a:bodyPr wrap="square">
            <a:spAutoFit/>
          </a:bodyPr>
          <a:lstStyle/>
          <a:p>
            <a:pPr>
              <a:lnSpc>
                <a:spcPct val="107000"/>
              </a:lnSpc>
              <a:spcAft>
                <a:spcPts val="800"/>
              </a:spcAft>
            </a:pPr>
            <a:r>
              <a:rPr lang="pt-PT" sz="1600" dirty="0">
                <a:latin typeface="Amorim Serif Book" panose="00000500000000000000" pitchFamily="50" charset="0"/>
                <a:ea typeface="Calibri" panose="020F0502020204030204" pitchFamily="34" charset="0"/>
                <a:cs typeface="Times New Roman" panose="02020603050405020304" pitchFamily="18" charset="0"/>
              </a:rPr>
              <a:t>Traces Tea </a:t>
            </a:r>
          </a:p>
        </p:txBody>
      </p:sp>
      <p:pic>
        <p:nvPicPr>
          <p:cNvPr id="8" name="Picture 7">
            <a:extLst>
              <a:ext uri="{FF2B5EF4-FFF2-40B4-BE49-F238E27FC236}">
                <a16:creationId xmlns:a16="http://schemas.microsoft.com/office/drawing/2014/main" id="{6F5CB704-9181-4AC1-23C7-8F57DAB758D1}"/>
              </a:ext>
            </a:extLst>
          </p:cNvPr>
          <p:cNvPicPr>
            <a:picLocks noChangeAspect="1"/>
          </p:cNvPicPr>
          <p:nvPr/>
        </p:nvPicPr>
        <p:blipFill>
          <a:blip r:embed="rId2"/>
          <a:stretch>
            <a:fillRect/>
          </a:stretch>
        </p:blipFill>
        <p:spPr>
          <a:xfrm>
            <a:off x="2610052" y="1486301"/>
            <a:ext cx="3145916" cy="2189033"/>
          </a:xfrm>
          <a:prstGeom prst="rect">
            <a:avLst/>
          </a:prstGeom>
        </p:spPr>
      </p:pic>
      <p:pic>
        <p:nvPicPr>
          <p:cNvPr id="18" name="Picture 17">
            <a:extLst>
              <a:ext uri="{FF2B5EF4-FFF2-40B4-BE49-F238E27FC236}">
                <a16:creationId xmlns:a16="http://schemas.microsoft.com/office/drawing/2014/main" id="{280C23BC-6A3E-9765-2DF1-101AB0CB0737}"/>
              </a:ext>
            </a:extLst>
          </p:cNvPr>
          <p:cNvPicPr>
            <a:picLocks noChangeAspect="1"/>
          </p:cNvPicPr>
          <p:nvPr/>
        </p:nvPicPr>
        <p:blipFill>
          <a:blip r:embed="rId3"/>
          <a:stretch>
            <a:fillRect/>
          </a:stretch>
        </p:blipFill>
        <p:spPr>
          <a:xfrm>
            <a:off x="6479927" y="1417327"/>
            <a:ext cx="3145917" cy="2189034"/>
          </a:xfrm>
          <a:prstGeom prst="rect">
            <a:avLst/>
          </a:prstGeom>
        </p:spPr>
      </p:pic>
      <p:pic>
        <p:nvPicPr>
          <p:cNvPr id="19" name="Picture 18">
            <a:extLst>
              <a:ext uri="{FF2B5EF4-FFF2-40B4-BE49-F238E27FC236}">
                <a16:creationId xmlns:a16="http://schemas.microsoft.com/office/drawing/2014/main" id="{4458E436-E825-30E2-7FEE-BDF7F15C6E09}"/>
              </a:ext>
            </a:extLst>
          </p:cNvPr>
          <p:cNvPicPr>
            <a:picLocks noChangeAspect="1"/>
          </p:cNvPicPr>
          <p:nvPr/>
        </p:nvPicPr>
        <p:blipFill>
          <a:blip r:embed="rId4"/>
          <a:stretch>
            <a:fillRect/>
          </a:stretch>
        </p:blipFill>
        <p:spPr>
          <a:xfrm>
            <a:off x="2610052" y="4110741"/>
            <a:ext cx="3145917" cy="2189034"/>
          </a:xfrm>
          <a:prstGeom prst="rect">
            <a:avLst/>
          </a:prstGeom>
        </p:spPr>
      </p:pic>
      <p:pic>
        <p:nvPicPr>
          <p:cNvPr id="20" name="Picture 19">
            <a:extLst>
              <a:ext uri="{FF2B5EF4-FFF2-40B4-BE49-F238E27FC236}">
                <a16:creationId xmlns:a16="http://schemas.microsoft.com/office/drawing/2014/main" id="{F9B78657-7275-ACA9-91BB-9A5D715D4F1B}"/>
              </a:ext>
            </a:extLst>
          </p:cNvPr>
          <p:cNvPicPr>
            <a:picLocks noChangeAspect="1"/>
          </p:cNvPicPr>
          <p:nvPr/>
        </p:nvPicPr>
        <p:blipFill>
          <a:blip r:embed="rId5"/>
          <a:stretch>
            <a:fillRect/>
          </a:stretch>
        </p:blipFill>
        <p:spPr>
          <a:xfrm>
            <a:off x="6479927" y="4088102"/>
            <a:ext cx="3145917" cy="2189034"/>
          </a:xfrm>
          <a:prstGeom prst="rect">
            <a:avLst/>
          </a:prstGeom>
        </p:spPr>
      </p:pic>
    </p:spTree>
    <p:extLst>
      <p:ext uri="{BB962C8B-B14F-4D97-AF65-F5344CB8AC3E}">
        <p14:creationId xmlns:p14="http://schemas.microsoft.com/office/powerpoint/2010/main" val="216307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p:tgtEl>
                                          <p:spTgt spid="12"/>
                                        </p:tgtEl>
                                        <p:attrNameLst>
                                          <p:attrName>ppt_y</p:attrName>
                                        </p:attrNameLst>
                                      </p:cBhvr>
                                      <p:tavLst>
                                        <p:tav tm="0">
                                          <p:val>
                                            <p:strVal val="#ppt_y+#ppt_h*1.125000"/>
                                          </p:val>
                                        </p:tav>
                                        <p:tav tm="100000">
                                          <p:val>
                                            <p:strVal val="#ppt_y"/>
                                          </p:val>
                                        </p:tav>
                                      </p:tavLst>
                                    </p:anim>
                                    <p:animEffect transition="in" filter="wipe(up)">
                                      <p:cBhvr>
                                        <p:cTn id="12" dur="10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p:tgtEl>
                                          <p:spTgt spid="15"/>
                                        </p:tgtEl>
                                        <p:attrNameLst>
                                          <p:attrName>ppt_y</p:attrName>
                                        </p:attrNameLst>
                                      </p:cBhvr>
                                      <p:tavLst>
                                        <p:tav tm="0">
                                          <p:val>
                                            <p:strVal val="#ppt_y+#ppt_h*1.125000"/>
                                          </p:val>
                                        </p:tav>
                                        <p:tav tm="100000">
                                          <p:val>
                                            <p:strVal val="#ppt_y"/>
                                          </p:val>
                                        </p:tav>
                                      </p:tavLst>
                                    </p:anim>
                                    <p:animEffect transition="in" filter="wipe(up)">
                                      <p:cBhvr>
                                        <p:cTn id="16" dur="1000"/>
                                        <p:tgtEl>
                                          <p:spTgt spid="1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p:tgtEl>
                                          <p:spTgt spid="16"/>
                                        </p:tgtEl>
                                        <p:attrNameLst>
                                          <p:attrName>ppt_y</p:attrName>
                                        </p:attrNameLst>
                                      </p:cBhvr>
                                      <p:tavLst>
                                        <p:tav tm="0">
                                          <p:val>
                                            <p:strVal val="#ppt_y+#ppt_h*1.125000"/>
                                          </p:val>
                                        </p:tav>
                                        <p:tav tm="100000">
                                          <p:val>
                                            <p:strVal val="#ppt_y"/>
                                          </p:val>
                                        </p:tav>
                                      </p:tavLst>
                                    </p:anim>
                                    <p:animEffect transition="in" filter="wipe(up)">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WIXOM COLLECTION - European Oak     https://northernwideplank.com/collections/wixom</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8" name="TextBox 17">
            <a:extLst>
              <a:ext uri="{FF2B5EF4-FFF2-40B4-BE49-F238E27FC236}">
                <a16:creationId xmlns:a16="http://schemas.microsoft.com/office/drawing/2014/main" id="{E0202552-D68D-4EA9-BF04-E5D3ECE1ADB4}"/>
              </a:ext>
            </a:extLst>
          </p:cNvPr>
          <p:cNvSpPr txBox="1"/>
          <p:nvPr/>
        </p:nvSpPr>
        <p:spPr>
          <a:xfrm>
            <a:off x="1372824" y="3244334"/>
            <a:ext cx="658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Tide</a:t>
            </a:r>
          </a:p>
        </p:txBody>
      </p:sp>
      <p:sp>
        <p:nvSpPr>
          <p:cNvPr id="21" name="TextBox 20">
            <a:extLst>
              <a:ext uri="{FF2B5EF4-FFF2-40B4-BE49-F238E27FC236}">
                <a16:creationId xmlns:a16="http://schemas.microsoft.com/office/drawing/2014/main" id="{87E8D425-9F57-429C-91C3-C7018571C0FE}"/>
              </a:ext>
            </a:extLst>
          </p:cNvPr>
          <p:cNvSpPr txBox="1"/>
          <p:nvPr/>
        </p:nvSpPr>
        <p:spPr>
          <a:xfrm>
            <a:off x="4834438" y="3265636"/>
            <a:ext cx="12252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Stoneham</a:t>
            </a:r>
          </a:p>
        </p:txBody>
      </p:sp>
      <p:sp>
        <p:nvSpPr>
          <p:cNvPr id="31" name="TextBox 30">
            <a:extLst>
              <a:ext uri="{FF2B5EF4-FFF2-40B4-BE49-F238E27FC236}">
                <a16:creationId xmlns:a16="http://schemas.microsoft.com/office/drawing/2014/main" id="{55B076D3-C7E4-46AB-8E0C-E54DE91A9E9F}"/>
              </a:ext>
            </a:extLst>
          </p:cNvPr>
          <p:cNvSpPr txBox="1"/>
          <p:nvPr/>
        </p:nvSpPr>
        <p:spPr>
          <a:xfrm>
            <a:off x="8927626" y="3242280"/>
            <a:ext cx="8330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Tundra </a:t>
            </a:r>
          </a:p>
        </p:txBody>
      </p:sp>
      <p:sp>
        <p:nvSpPr>
          <p:cNvPr id="2" name="TextBox 1">
            <a:extLst>
              <a:ext uri="{FF2B5EF4-FFF2-40B4-BE49-F238E27FC236}">
                <a16:creationId xmlns:a16="http://schemas.microsoft.com/office/drawing/2014/main" id="{BD867F4A-C017-420F-4659-12024569D9DE}"/>
              </a:ext>
            </a:extLst>
          </p:cNvPr>
          <p:cNvSpPr txBox="1"/>
          <p:nvPr/>
        </p:nvSpPr>
        <p:spPr>
          <a:xfrm>
            <a:off x="1131267" y="5478737"/>
            <a:ext cx="139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Kensington</a:t>
            </a:r>
          </a:p>
        </p:txBody>
      </p:sp>
      <p:sp>
        <p:nvSpPr>
          <p:cNvPr id="3" name="TextBox 2">
            <a:extLst>
              <a:ext uri="{FF2B5EF4-FFF2-40B4-BE49-F238E27FC236}">
                <a16:creationId xmlns:a16="http://schemas.microsoft.com/office/drawing/2014/main" id="{8011CC95-B1B2-D60D-C7C2-768ACFB3C9D3}"/>
              </a:ext>
            </a:extLst>
          </p:cNvPr>
          <p:cNvSpPr txBox="1"/>
          <p:nvPr/>
        </p:nvSpPr>
        <p:spPr>
          <a:xfrm>
            <a:off x="4866791" y="5580983"/>
            <a:ext cx="139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Whitecliff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8E231E4-1DF4-88CE-F6C7-5129FDA68A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0568" y="4017359"/>
            <a:ext cx="2350008" cy="1563624"/>
          </a:xfrm>
          <a:prstGeom prst="rect">
            <a:avLst/>
          </a:prstGeom>
        </p:spPr>
      </p:pic>
      <p:pic>
        <p:nvPicPr>
          <p:cNvPr id="11" name="Picture 10">
            <a:extLst>
              <a:ext uri="{FF2B5EF4-FFF2-40B4-BE49-F238E27FC236}">
                <a16:creationId xmlns:a16="http://schemas.microsoft.com/office/drawing/2014/main" id="{4C7614C2-9B5F-4F73-8AD1-1EA45A9D59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0568" y="1702012"/>
            <a:ext cx="2350008" cy="1563624"/>
          </a:xfrm>
          <a:prstGeom prst="rect">
            <a:avLst/>
          </a:prstGeom>
        </p:spPr>
      </p:pic>
      <p:pic>
        <p:nvPicPr>
          <p:cNvPr id="13" name="Picture 12">
            <a:extLst>
              <a:ext uri="{FF2B5EF4-FFF2-40B4-BE49-F238E27FC236}">
                <a16:creationId xmlns:a16="http://schemas.microsoft.com/office/drawing/2014/main" id="{FD9D5477-8FEF-3A24-9A91-B2D49AC8F9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52303" y="1702013"/>
            <a:ext cx="2350008" cy="1563624"/>
          </a:xfrm>
          <a:prstGeom prst="rect">
            <a:avLst/>
          </a:prstGeom>
        </p:spPr>
      </p:pic>
      <p:pic>
        <p:nvPicPr>
          <p:cNvPr id="15" name="Picture 14">
            <a:extLst>
              <a:ext uri="{FF2B5EF4-FFF2-40B4-BE49-F238E27FC236}">
                <a16:creationId xmlns:a16="http://schemas.microsoft.com/office/drawing/2014/main" id="{AF969038-4464-7278-EA68-19C59B4AE6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856" y="1718601"/>
            <a:ext cx="2350008" cy="1563623"/>
          </a:xfrm>
          <a:prstGeom prst="rect">
            <a:avLst/>
          </a:prstGeom>
        </p:spPr>
      </p:pic>
      <p:pic>
        <p:nvPicPr>
          <p:cNvPr id="17" name="Picture 16">
            <a:extLst>
              <a:ext uri="{FF2B5EF4-FFF2-40B4-BE49-F238E27FC236}">
                <a16:creationId xmlns:a16="http://schemas.microsoft.com/office/drawing/2014/main" id="{C4B9B1A7-624A-9458-0CFD-C6844DF736A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1857" y="4017359"/>
            <a:ext cx="2350008" cy="1435608"/>
          </a:xfrm>
          <a:prstGeom prst="rect">
            <a:avLst/>
          </a:prstGeom>
        </p:spPr>
      </p:pic>
    </p:spTree>
    <p:extLst>
      <p:ext uri="{BB962C8B-B14F-4D97-AF65-F5344CB8AC3E}">
        <p14:creationId xmlns:p14="http://schemas.microsoft.com/office/powerpoint/2010/main" val="1172067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ICONIC White Oak Wide Plank Collection 	</a:t>
            </a:r>
            <a:r>
              <a:rPr lang="en-US" sz="1600" u="sng" dirty="0">
                <a:solidFill>
                  <a:srgbClr val="FFFFFF"/>
                </a:solidFill>
              </a:rPr>
              <a:t>https://northernwideplank.com/collections/iconic</a:t>
            </a:r>
            <a:endParaRPr lang="en-US" sz="2000" b="1" dirty="0">
              <a:solidFill>
                <a:srgbClr val="FFFFFF"/>
              </a:solidFill>
            </a:endParaRP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pic>
        <p:nvPicPr>
          <p:cNvPr id="11" name="Picture 10">
            <a:extLst>
              <a:ext uri="{FF2B5EF4-FFF2-40B4-BE49-F238E27FC236}">
                <a16:creationId xmlns:a16="http://schemas.microsoft.com/office/drawing/2014/main" id="{BCB2F218-6704-41A4-90C9-62DE50B4B0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06" y="1728175"/>
            <a:ext cx="2337391" cy="1558261"/>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015843" y="3330379"/>
            <a:ext cx="1127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Eldorado</a:t>
            </a:r>
          </a:p>
        </p:txBody>
      </p:sp>
      <p:sp>
        <p:nvSpPr>
          <p:cNvPr id="15" name="TextBox 14">
            <a:extLst>
              <a:ext uri="{FF2B5EF4-FFF2-40B4-BE49-F238E27FC236}">
                <a16:creationId xmlns:a16="http://schemas.microsoft.com/office/drawing/2014/main" id="{4A5E74AD-7353-415F-B928-E7B895EA2CAB}"/>
              </a:ext>
            </a:extLst>
          </p:cNvPr>
          <p:cNvSpPr txBox="1"/>
          <p:nvPr/>
        </p:nvSpPr>
        <p:spPr>
          <a:xfrm>
            <a:off x="4039455" y="3330379"/>
            <a:ext cx="139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Montauk</a:t>
            </a:r>
          </a:p>
        </p:txBody>
      </p:sp>
      <p:sp>
        <p:nvSpPr>
          <p:cNvPr id="17" name="TextBox 16">
            <a:extLst>
              <a:ext uri="{FF2B5EF4-FFF2-40B4-BE49-F238E27FC236}">
                <a16:creationId xmlns:a16="http://schemas.microsoft.com/office/drawing/2014/main" id="{FC4BBC8C-48D0-4029-817D-172DBD2FA7F3}"/>
              </a:ext>
            </a:extLst>
          </p:cNvPr>
          <p:cNvSpPr txBox="1"/>
          <p:nvPr/>
        </p:nvSpPr>
        <p:spPr>
          <a:xfrm>
            <a:off x="7066953" y="3330379"/>
            <a:ext cx="103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Ventura</a:t>
            </a:r>
          </a:p>
        </p:txBody>
      </p:sp>
      <p:pic>
        <p:nvPicPr>
          <p:cNvPr id="18" name="Picture 17">
            <a:extLst>
              <a:ext uri="{FF2B5EF4-FFF2-40B4-BE49-F238E27FC236}">
                <a16:creationId xmlns:a16="http://schemas.microsoft.com/office/drawing/2014/main" id="{2E6A7813-3380-44F0-BDB5-EC79EBD756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706" y="4052292"/>
            <a:ext cx="2337391" cy="1563447"/>
          </a:xfrm>
          <a:prstGeom prst="rect">
            <a:avLst/>
          </a:prstGeom>
        </p:spPr>
      </p:pic>
      <p:sp>
        <p:nvSpPr>
          <p:cNvPr id="19" name="TextBox 18">
            <a:extLst>
              <a:ext uri="{FF2B5EF4-FFF2-40B4-BE49-F238E27FC236}">
                <a16:creationId xmlns:a16="http://schemas.microsoft.com/office/drawing/2014/main" id="{5B82AA67-8CFF-451F-B437-0FAAB6DF9078}"/>
              </a:ext>
            </a:extLst>
          </p:cNvPr>
          <p:cNvSpPr txBox="1"/>
          <p:nvPr/>
        </p:nvSpPr>
        <p:spPr>
          <a:xfrm>
            <a:off x="1015843" y="5640447"/>
            <a:ext cx="926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Solstice</a:t>
            </a:r>
          </a:p>
        </p:txBody>
      </p:sp>
      <p:sp>
        <p:nvSpPr>
          <p:cNvPr id="21" name="TextBox 20">
            <a:extLst>
              <a:ext uri="{FF2B5EF4-FFF2-40B4-BE49-F238E27FC236}">
                <a16:creationId xmlns:a16="http://schemas.microsoft.com/office/drawing/2014/main" id="{8A7C06C3-88FA-4856-A5E7-9454734EEC8D}"/>
              </a:ext>
            </a:extLst>
          </p:cNvPr>
          <p:cNvSpPr txBox="1"/>
          <p:nvPr/>
        </p:nvSpPr>
        <p:spPr>
          <a:xfrm>
            <a:off x="4039454" y="5646218"/>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Blackstone</a:t>
            </a:r>
          </a:p>
        </p:txBody>
      </p:sp>
      <p:sp>
        <p:nvSpPr>
          <p:cNvPr id="23" name="TextBox 22">
            <a:extLst>
              <a:ext uri="{FF2B5EF4-FFF2-40B4-BE49-F238E27FC236}">
                <a16:creationId xmlns:a16="http://schemas.microsoft.com/office/drawing/2014/main" id="{D732F993-E52C-4212-B5B3-910DDD3B15D7}"/>
              </a:ext>
            </a:extLst>
          </p:cNvPr>
          <p:cNvSpPr txBox="1"/>
          <p:nvPr/>
        </p:nvSpPr>
        <p:spPr>
          <a:xfrm>
            <a:off x="7171611" y="5646218"/>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Boulder</a:t>
            </a:r>
          </a:p>
        </p:txBody>
      </p:sp>
      <p:pic>
        <p:nvPicPr>
          <p:cNvPr id="25" name="Picture 24" descr="Text, background pattern, letter&#10;&#10;Description automatically generated">
            <a:extLst>
              <a:ext uri="{FF2B5EF4-FFF2-40B4-BE49-F238E27FC236}">
                <a16:creationId xmlns:a16="http://schemas.microsoft.com/office/drawing/2014/main" id="{F46DD790-F9FA-45E8-A9E4-F0421FB89C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3000" y="1726228"/>
            <a:ext cx="2337391" cy="1560209"/>
          </a:xfrm>
          <a:prstGeom prst="rect">
            <a:avLst/>
          </a:prstGeom>
        </p:spPr>
      </p:pic>
      <p:pic>
        <p:nvPicPr>
          <p:cNvPr id="29" name="Picture 28">
            <a:extLst>
              <a:ext uri="{FF2B5EF4-FFF2-40B4-BE49-F238E27FC236}">
                <a16:creationId xmlns:a16="http://schemas.microsoft.com/office/drawing/2014/main" id="{2AD6BE12-EF6D-4089-95EC-54672AA71D8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15294" y="1728175"/>
            <a:ext cx="2337392" cy="1558261"/>
          </a:xfrm>
          <a:prstGeom prst="rect">
            <a:avLst/>
          </a:prstGeom>
        </p:spPr>
      </p:pic>
      <p:pic>
        <p:nvPicPr>
          <p:cNvPr id="31" name="Picture 30" descr="Background pattern&#10;&#10;Description automatically generated">
            <a:extLst>
              <a:ext uri="{FF2B5EF4-FFF2-40B4-BE49-F238E27FC236}">
                <a16:creationId xmlns:a16="http://schemas.microsoft.com/office/drawing/2014/main" id="{F93B599A-3D71-4BD2-AD00-D9FB012888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97589" y="1723966"/>
            <a:ext cx="2343705" cy="1562470"/>
          </a:xfrm>
          <a:prstGeom prst="rect">
            <a:avLst/>
          </a:prstGeom>
        </p:spPr>
      </p:pic>
      <p:sp>
        <p:nvSpPr>
          <p:cNvPr id="32" name="TextBox 31">
            <a:extLst>
              <a:ext uri="{FF2B5EF4-FFF2-40B4-BE49-F238E27FC236}">
                <a16:creationId xmlns:a16="http://schemas.microsoft.com/office/drawing/2014/main" id="{FA60FA24-6CB6-40F6-B1FF-C2C83389DD6D}"/>
              </a:ext>
            </a:extLst>
          </p:cNvPr>
          <p:cNvSpPr txBox="1"/>
          <p:nvPr/>
        </p:nvSpPr>
        <p:spPr>
          <a:xfrm>
            <a:off x="10052404" y="3335593"/>
            <a:ext cx="103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Biscayne</a:t>
            </a:r>
          </a:p>
        </p:txBody>
      </p:sp>
      <p:pic>
        <p:nvPicPr>
          <p:cNvPr id="34" name="Picture 33" descr="Background pattern&#10;&#10;Description automatically generated">
            <a:extLst>
              <a:ext uri="{FF2B5EF4-FFF2-40B4-BE49-F238E27FC236}">
                <a16:creationId xmlns:a16="http://schemas.microsoft.com/office/drawing/2014/main" id="{C3CA9044-4FD3-458B-8B20-6A44A979AAB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25221" y="4052291"/>
            <a:ext cx="2345170" cy="1563447"/>
          </a:xfrm>
          <a:prstGeom prst="rect">
            <a:avLst/>
          </a:prstGeom>
        </p:spPr>
      </p:pic>
      <p:pic>
        <p:nvPicPr>
          <p:cNvPr id="36" name="Picture 35" descr="A picture containing furniture, floor, chest of drawers&#10;&#10;Description automatically generated">
            <a:extLst>
              <a:ext uri="{FF2B5EF4-FFF2-40B4-BE49-F238E27FC236}">
                <a16:creationId xmlns:a16="http://schemas.microsoft.com/office/drawing/2014/main" id="{1102EE13-1292-48D8-AA66-4901196F7AD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15294" y="4052291"/>
            <a:ext cx="2345170" cy="1565401"/>
          </a:xfrm>
          <a:prstGeom prst="rect">
            <a:avLst/>
          </a:prstGeom>
        </p:spPr>
      </p:pic>
      <p:pic>
        <p:nvPicPr>
          <p:cNvPr id="38" name="Picture 37">
            <a:extLst>
              <a:ext uri="{FF2B5EF4-FFF2-40B4-BE49-F238E27FC236}">
                <a16:creationId xmlns:a16="http://schemas.microsoft.com/office/drawing/2014/main" id="{D0147794-0DCE-4096-8AE5-372DEC9001A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97589" y="4050337"/>
            <a:ext cx="2345170" cy="1565401"/>
          </a:xfrm>
          <a:prstGeom prst="rect">
            <a:avLst/>
          </a:prstGeom>
        </p:spPr>
      </p:pic>
      <p:sp>
        <p:nvSpPr>
          <p:cNvPr id="39" name="TextBox 38">
            <a:extLst>
              <a:ext uri="{FF2B5EF4-FFF2-40B4-BE49-F238E27FC236}">
                <a16:creationId xmlns:a16="http://schemas.microsoft.com/office/drawing/2014/main" id="{35BB0552-AA99-4921-B276-B016703C964F}"/>
              </a:ext>
            </a:extLst>
          </p:cNvPr>
          <p:cNvSpPr txBox="1"/>
          <p:nvPr/>
        </p:nvSpPr>
        <p:spPr>
          <a:xfrm>
            <a:off x="9857466" y="5646218"/>
            <a:ext cx="15096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Breckenridge</a:t>
            </a:r>
          </a:p>
        </p:txBody>
      </p:sp>
    </p:spTree>
    <p:extLst>
      <p:ext uri="{BB962C8B-B14F-4D97-AF65-F5344CB8AC3E}">
        <p14:creationId xmlns:p14="http://schemas.microsoft.com/office/powerpoint/2010/main" val="334060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BADF0F-5CF7-4647-BF38-DD09B5D5616E}"/>
              </a:ext>
            </a:extLst>
          </p:cNvPr>
          <p:cNvSpPr>
            <a:spLocks noGrp="1"/>
          </p:cNvSpPr>
          <p:nvPr>
            <p:ph type="title"/>
          </p:nvPr>
        </p:nvSpPr>
        <p:spPr>
          <a:xfrm>
            <a:off x="0" y="627433"/>
            <a:ext cx="12192000" cy="627433"/>
          </a:xfrm>
          <a:solidFill>
            <a:srgbClr val="27A3BE"/>
          </a:solidFill>
        </p:spPr>
        <p:txBody>
          <a:bodyPr>
            <a:normAutofit/>
          </a:bodyPr>
          <a:lstStyle/>
          <a:p>
            <a:r>
              <a:rPr lang="en-US" sz="2000" b="1" dirty="0">
                <a:solidFill>
                  <a:schemeClr val="bg1"/>
                </a:solidFill>
              </a:rPr>
              <a:t>ICONIC White Oak Wide Plank Collection 	</a:t>
            </a:r>
            <a:r>
              <a:rPr lang="en-US" sz="1600" u="sng" dirty="0">
                <a:solidFill>
                  <a:srgbClr val="FFFFFF"/>
                </a:solidFill>
              </a:rPr>
              <a:t>https://northernwideplank.com/collections/iconic</a:t>
            </a:r>
            <a:r>
              <a:rPr lang="en-US" sz="2000" b="1" dirty="0">
                <a:solidFill>
                  <a:srgbClr val="FFFFFF"/>
                </a:solidFill>
              </a:rPr>
              <a:t>	</a:t>
            </a:r>
          </a:p>
        </p:txBody>
      </p:sp>
      <p:sp>
        <p:nvSpPr>
          <p:cNvPr id="7" name="Title 3">
            <a:extLst>
              <a:ext uri="{FF2B5EF4-FFF2-40B4-BE49-F238E27FC236}">
                <a16:creationId xmlns:a16="http://schemas.microsoft.com/office/drawing/2014/main" id="{53A157E6-AC6C-4432-A7B8-44CF035B91F5}"/>
              </a:ext>
            </a:extLst>
          </p:cNvPr>
          <p:cNvSpPr txBox="1">
            <a:spLocks/>
          </p:cNvSpPr>
          <p:nvPr/>
        </p:nvSpPr>
        <p:spPr>
          <a:xfrm>
            <a:off x="0" y="0"/>
            <a:ext cx="12192000" cy="627433"/>
          </a:xfrm>
          <a:prstGeom prst="rect">
            <a:avLst/>
          </a:prstGeom>
          <a:solidFill>
            <a:srgbClr val="16285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Global IFS Magna-Lock Finish Selections – Northern Wide Plank  Engineered Hardwood  </a:t>
            </a:r>
          </a:p>
        </p:txBody>
      </p:sp>
      <p:pic>
        <p:nvPicPr>
          <p:cNvPr id="9" name="Picture 8">
            <a:extLst>
              <a:ext uri="{FF2B5EF4-FFF2-40B4-BE49-F238E27FC236}">
                <a16:creationId xmlns:a16="http://schemas.microsoft.com/office/drawing/2014/main" id="{D2530CDB-1475-473B-B03C-96D291B44C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687" y="6229826"/>
            <a:ext cx="2337391" cy="628174"/>
          </a:xfrm>
          <a:prstGeom prst="rect">
            <a:avLst/>
          </a:prstGeom>
        </p:spPr>
      </p:pic>
      <p:pic>
        <p:nvPicPr>
          <p:cNvPr id="8" name="Picture 7">
            <a:extLst>
              <a:ext uri="{FF2B5EF4-FFF2-40B4-BE49-F238E27FC236}">
                <a16:creationId xmlns:a16="http://schemas.microsoft.com/office/drawing/2014/main" id="{783430E8-2054-43B9-8997-A68744DC25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22" y="6243172"/>
            <a:ext cx="1809307" cy="614828"/>
          </a:xfrm>
          <a:prstGeom prst="rect">
            <a:avLst/>
          </a:prstGeom>
        </p:spPr>
      </p:pic>
      <p:sp>
        <p:nvSpPr>
          <p:cNvPr id="13" name="TextBox 12">
            <a:extLst>
              <a:ext uri="{FF2B5EF4-FFF2-40B4-BE49-F238E27FC236}">
                <a16:creationId xmlns:a16="http://schemas.microsoft.com/office/drawing/2014/main" id="{4818E07C-C83E-4FAF-98AB-FBBD1D5EB608}"/>
              </a:ext>
            </a:extLst>
          </p:cNvPr>
          <p:cNvSpPr txBox="1"/>
          <p:nvPr/>
        </p:nvSpPr>
        <p:spPr>
          <a:xfrm>
            <a:off x="1015842" y="3330379"/>
            <a:ext cx="12904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Burnt Hills</a:t>
            </a:r>
          </a:p>
        </p:txBody>
      </p:sp>
      <p:sp>
        <p:nvSpPr>
          <p:cNvPr id="15" name="TextBox 14">
            <a:extLst>
              <a:ext uri="{FF2B5EF4-FFF2-40B4-BE49-F238E27FC236}">
                <a16:creationId xmlns:a16="http://schemas.microsoft.com/office/drawing/2014/main" id="{4A5E74AD-7353-415F-B928-E7B895EA2CAB}"/>
              </a:ext>
            </a:extLst>
          </p:cNvPr>
          <p:cNvSpPr txBox="1"/>
          <p:nvPr/>
        </p:nvSpPr>
        <p:spPr>
          <a:xfrm>
            <a:off x="4039455" y="3330379"/>
            <a:ext cx="13919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Del Mar</a:t>
            </a:r>
          </a:p>
        </p:txBody>
      </p:sp>
      <p:sp>
        <p:nvSpPr>
          <p:cNvPr id="17" name="TextBox 16">
            <a:extLst>
              <a:ext uri="{FF2B5EF4-FFF2-40B4-BE49-F238E27FC236}">
                <a16:creationId xmlns:a16="http://schemas.microsoft.com/office/drawing/2014/main" id="{FC4BBC8C-48D0-4029-817D-172DBD2FA7F3}"/>
              </a:ext>
            </a:extLst>
          </p:cNvPr>
          <p:cNvSpPr txBox="1"/>
          <p:nvPr/>
        </p:nvSpPr>
        <p:spPr>
          <a:xfrm>
            <a:off x="7012568" y="3328741"/>
            <a:ext cx="1142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Hampton</a:t>
            </a:r>
          </a:p>
        </p:txBody>
      </p:sp>
      <p:sp>
        <p:nvSpPr>
          <p:cNvPr id="19" name="TextBox 18">
            <a:extLst>
              <a:ext uri="{FF2B5EF4-FFF2-40B4-BE49-F238E27FC236}">
                <a16:creationId xmlns:a16="http://schemas.microsoft.com/office/drawing/2014/main" id="{5B82AA67-8CFF-451F-B437-0FAAB6DF9078}"/>
              </a:ext>
            </a:extLst>
          </p:cNvPr>
          <p:cNvSpPr txBox="1"/>
          <p:nvPr/>
        </p:nvSpPr>
        <p:spPr>
          <a:xfrm>
            <a:off x="1015843" y="5640447"/>
            <a:ext cx="926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Sequoia</a:t>
            </a:r>
          </a:p>
        </p:txBody>
      </p:sp>
      <p:sp>
        <p:nvSpPr>
          <p:cNvPr id="21" name="TextBox 20">
            <a:extLst>
              <a:ext uri="{FF2B5EF4-FFF2-40B4-BE49-F238E27FC236}">
                <a16:creationId xmlns:a16="http://schemas.microsoft.com/office/drawing/2014/main" id="{8A7C06C3-88FA-4856-A5E7-9454734EEC8D}"/>
              </a:ext>
            </a:extLst>
          </p:cNvPr>
          <p:cNvSpPr txBox="1"/>
          <p:nvPr/>
        </p:nvSpPr>
        <p:spPr>
          <a:xfrm>
            <a:off x="4090577" y="5640447"/>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Shore</a:t>
            </a:r>
          </a:p>
        </p:txBody>
      </p:sp>
      <p:sp>
        <p:nvSpPr>
          <p:cNvPr id="23" name="TextBox 22">
            <a:extLst>
              <a:ext uri="{FF2B5EF4-FFF2-40B4-BE49-F238E27FC236}">
                <a16:creationId xmlns:a16="http://schemas.microsoft.com/office/drawing/2014/main" id="{D732F993-E52C-4212-B5B3-910DDD3B15D7}"/>
              </a:ext>
            </a:extLst>
          </p:cNvPr>
          <p:cNvSpPr txBox="1"/>
          <p:nvPr/>
        </p:nvSpPr>
        <p:spPr>
          <a:xfrm>
            <a:off x="7012568" y="5642094"/>
            <a:ext cx="13919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Tremblant</a:t>
            </a:r>
          </a:p>
        </p:txBody>
      </p:sp>
      <p:sp>
        <p:nvSpPr>
          <p:cNvPr id="32" name="TextBox 31">
            <a:extLst>
              <a:ext uri="{FF2B5EF4-FFF2-40B4-BE49-F238E27FC236}">
                <a16:creationId xmlns:a16="http://schemas.microsoft.com/office/drawing/2014/main" id="{FA60FA24-6CB6-40F6-B1FF-C2C83389DD6D}"/>
              </a:ext>
            </a:extLst>
          </p:cNvPr>
          <p:cNvSpPr txBox="1"/>
          <p:nvPr/>
        </p:nvSpPr>
        <p:spPr>
          <a:xfrm>
            <a:off x="10052404" y="3328741"/>
            <a:ext cx="1034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Palomar</a:t>
            </a:r>
          </a:p>
        </p:txBody>
      </p:sp>
      <p:pic>
        <p:nvPicPr>
          <p:cNvPr id="3" name="Picture 2" descr="Background pattern&#10;&#10;Description automatically generated">
            <a:extLst>
              <a:ext uri="{FF2B5EF4-FFF2-40B4-BE49-F238E27FC236}">
                <a16:creationId xmlns:a16="http://schemas.microsoft.com/office/drawing/2014/main" id="{0768ACAE-FC25-4556-8CB7-82463E1D86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706" y="1728176"/>
            <a:ext cx="2337391" cy="1558260"/>
          </a:xfrm>
          <a:prstGeom prst="rect">
            <a:avLst/>
          </a:prstGeom>
        </p:spPr>
      </p:pic>
      <p:pic>
        <p:nvPicPr>
          <p:cNvPr id="6" name="Picture 5" descr="Background pattern&#10;&#10;Description automatically generated">
            <a:extLst>
              <a:ext uri="{FF2B5EF4-FFF2-40B4-BE49-F238E27FC236}">
                <a16:creationId xmlns:a16="http://schemas.microsoft.com/office/drawing/2014/main" id="{A0438526-32B0-4AE7-B30C-2063C616FB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5221" y="1727320"/>
            <a:ext cx="2342244" cy="1563448"/>
          </a:xfrm>
          <a:prstGeom prst="rect">
            <a:avLst/>
          </a:prstGeom>
        </p:spPr>
      </p:pic>
      <p:pic>
        <p:nvPicPr>
          <p:cNvPr id="12" name="Picture 11">
            <a:extLst>
              <a:ext uri="{FF2B5EF4-FFF2-40B4-BE49-F238E27FC236}">
                <a16:creationId xmlns:a16="http://schemas.microsoft.com/office/drawing/2014/main" id="{7C1F5B41-A095-44F9-B78E-6654492F2F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15294" y="1725367"/>
            <a:ext cx="2342244" cy="1563448"/>
          </a:xfrm>
          <a:prstGeom prst="rect">
            <a:avLst/>
          </a:prstGeom>
        </p:spPr>
      </p:pic>
      <p:pic>
        <p:nvPicPr>
          <p:cNvPr id="16" name="Picture 15" descr="A picture containing floor&#10;&#10;Description automatically generated">
            <a:extLst>
              <a:ext uri="{FF2B5EF4-FFF2-40B4-BE49-F238E27FC236}">
                <a16:creationId xmlns:a16="http://schemas.microsoft.com/office/drawing/2014/main" id="{3D989875-364F-43B9-9F0B-9E3684D8C1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94028" y="1710427"/>
            <a:ext cx="2345170" cy="1565401"/>
          </a:xfrm>
          <a:prstGeom prst="rect">
            <a:avLst/>
          </a:prstGeom>
        </p:spPr>
      </p:pic>
      <p:pic>
        <p:nvPicPr>
          <p:cNvPr id="22" name="Picture 21" descr="Background pattern&#10;&#10;Description automatically generated">
            <a:extLst>
              <a:ext uri="{FF2B5EF4-FFF2-40B4-BE49-F238E27FC236}">
                <a16:creationId xmlns:a16="http://schemas.microsoft.com/office/drawing/2014/main" id="{66273FE9-2596-4C2D-A44C-3539EE3DAB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241" y="4050336"/>
            <a:ext cx="2345170" cy="1602223"/>
          </a:xfrm>
          <a:prstGeom prst="rect">
            <a:avLst/>
          </a:prstGeom>
        </p:spPr>
      </p:pic>
      <p:pic>
        <p:nvPicPr>
          <p:cNvPr id="26" name="Picture 25">
            <a:extLst>
              <a:ext uri="{FF2B5EF4-FFF2-40B4-BE49-F238E27FC236}">
                <a16:creationId xmlns:a16="http://schemas.microsoft.com/office/drawing/2014/main" id="{0277133C-A2A8-44A6-A064-4CF2B581777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03321" y="4062449"/>
            <a:ext cx="2342244" cy="1590110"/>
          </a:xfrm>
          <a:prstGeom prst="rect">
            <a:avLst/>
          </a:prstGeom>
        </p:spPr>
      </p:pic>
      <p:pic>
        <p:nvPicPr>
          <p:cNvPr id="28" name="Picture 27" descr="A picture containing outdoor, floor&#10;&#10;Description automatically generated">
            <a:extLst>
              <a:ext uri="{FF2B5EF4-FFF2-40B4-BE49-F238E27FC236}">
                <a16:creationId xmlns:a16="http://schemas.microsoft.com/office/drawing/2014/main" id="{1D959BB2-7A09-41D0-AAAB-2197CDB049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46435" y="4050336"/>
            <a:ext cx="2385167" cy="1590111"/>
          </a:xfrm>
          <a:prstGeom prst="rect">
            <a:avLst/>
          </a:prstGeom>
        </p:spPr>
      </p:pic>
    </p:spTree>
    <p:extLst>
      <p:ext uri="{BB962C8B-B14F-4D97-AF65-F5344CB8AC3E}">
        <p14:creationId xmlns:p14="http://schemas.microsoft.com/office/powerpoint/2010/main" val="3025450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27615</TotalTime>
  <Words>2077</Words>
  <Application>Microsoft Office PowerPoint</Application>
  <PresentationFormat>Widescreen</PresentationFormat>
  <Paragraphs>462</Paragraphs>
  <Slides>63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9" baseType="lpstr">
      <vt:lpstr>Amorim Serif Book</vt:lpstr>
      <vt:lpstr>Arial</vt:lpstr>
      <vt:lpstr>Calibri</vt:lpstr>
      <vt:lpstr>Calibri Light</vt:lpstr>
      <vt:lpstr>Office Theme</vt:lpstr>
      <vt:lpstr>Worksheet</vt:lpstr>
      <vt:lpstr>PowerPoint Presentation</vt:lpstr>
      <vt:lpstr>What is Magna-Lock? </vt:lpstr>
      <vt:lpstr>How Do I Get a Magna-Lock Quote? </vt:lpstr>
      <vt:lpstr>Engineered Hardwood </vt:lpstr>
      <vt:lpstr>Engineered Hardwood- Northern Wide Plank  </vt:lpstr>
      <vt:lpstr>WIXOM COLLECTION - European Oak     https://northernwideplank.com/collections/wixom</vt:lpstr>
      <vt:lpstr>WIXOM COLLECTION - European Oak     https://northernwideplank.com/collections/wixom</vt:lpstr>
      <vt:lpstr>ICONIC White Oak Wide Plank Collection  https://northernwideplank.com/collections/iconic</vt:lpstr>
      <vt:lpstr>ICONIC White Oak Wide Plank Collection  https://northernwideplank.com/collections/iconic </vt:lpstr>
      <vt:lpstr>ICONIC White Oak Wide Plank Collection  https://northernwideplank.com/collections/iconic/white-oak?sort_by=  </vt:lpstr>
      <vt:lpstr>ICONIC White Oak Wide Plank Collection  https://northernwideplank.com/collections/iconic </vt:lpstr>
      <vt:lpstr>ICONIC White Oak Wide Plank Collection  https://northernwideplank.com/collections/iconic </vt:lpstr>
      <vt:lpstr>Engineered Hardwood- Nydree</vt:lpstr>
      <vt:lpstr>Plain Sawn White Oak https://nydreeflooring.com/products/plainsawn-white-oak-hardwood </vt:lpstr>
      <vt:lpstr>Plain Sawn White Oak https://nydreeflooring.com/products/plainsawn-white-oak-hardwood </vt:lpstr>
      <vt:lpstr>Maple https://nydreeflooring.com/products/maple-hardwood </vt:lpstr>
      <vt:lpstr>Ash https://nydreeflooring.com/products/ash-hardwood</vt:lpstr>
      <vt:lpstr>Walnut https://nydreeflooring.com/products/walnut-hardwood</vt:lpstr>
      <vt:lpstr>Engineered Hardwood- Mannington </vt:lpstr>
      <vt:lpstr>Park City Collection    https://www.mannington.com/Residential/Hardwood/Hand-Crafted/Latitude-Park-City/HPLV07SUD1 </vt:lpstr>
      <vt:lpstr>Prospect Park Collection            https://www.mannington.com/Residential/Hardwood/Hand-Crafted/Latitude-Prospect-Park/HPLV07ARC1 </vt:lpstr>
      <vt:lpstr>Normandy Oak Collection      https://www.mannington.com/Residential/Hardwood/Hand-Crafted/Maison-Normandy/MSN07BRU1  </vt:lpstr>
      <vt:lpstr>Bastille Collection  https://www.mannington.com/Residential/Hardwood/Hand-Crafted/Maison-Bastille/MSB07TA1 </vt:lpstr>
      <vt:lpstr>Provence Collection https://www.mannington.com/Residential/Hardwood/Hand-Crafted/Maison-Provence/MSP07VIN1 </vt:lpstr>
      <vt:lpstr>Smokehouse Hickory Collection      https://www.mannington.com/Residential/Hardwood/Hand-Crafted/Maison-Smokehouse-Hickory/SMKH07EM1 </vt:lpstr>
      <vt:lpstr>Smokehouse Oak Collection https://www.mannington.com/Residential/Hardwood/Hand-Crafted/Maison-Smokehouse-Oak/SMKK07CHRL1  </vt:lpstr>
      <vt:lpstr>Smokehouse Maple Collection      https://www.mannington.com/residential/products/hardwood/hardwood/hardwood-wood-plank/Smokehouse%20Maple/SMKM07FUM1</vt:lpstr>
      <vt:lpstr>Triumph Collection  https://www.mannington.com/Residential/Hardwood/Hand-Crafted/Maison-Triumph/TRP07SLV1 </vt:lpstr>
      <vt:lpstr>Sanctuary Collection  https://www.mannington.com/Residential/Hardwood/Hand-Crafted/Sanctuary/SANC10DNE1 </vt:lpstr>
      <vt:lpstr>Sanctuary Collection  https://www.mannington.com/Residential/Hardwood/Hand-Crafted/Sanctuary/SANC10DNE1 </vt:lpstr>
      <vt:lpstr>Luxury Vinyl Tile  </vt:lpstr>
      <vt:lpstr>Luxury Vinyl Tile  </vt:lpstr>
      <vt:lpstr>Mixed Monolith Collection/Edge https://www.manningtoncommercial.com/products/hard-surface/amtico-signature/edge/</vt:lpstr>
      <vt:lpstr>Mixed Monolith Colllection/Poured      https://www.manningtoncommercial.com/products/hard-surface/amtico-signature/poured/</vt:lpstr>
      <vt:lpstr>Mixed Monolith Collection/Scored https://www.manningtoncommercial.com/products/hard-surface/amtico-signature/scored/</vt:lpstr>
      <vt:lpstr>Access Collection/Abstract https://www.manningtoncommercial.com/products/hard-surface/amtico-signature/access-abstract/</vt:lpstr>
      <vt:lpstr>Access Collection/Stone https://www.manningtoncommercial.com/products/hard-surface/amtico-signature/access-stone/</vt:lpstr>
      <vt:lpstr>Access Collection/Wood https://www.manningtoncommercial.com/products/hard-surface/amtico-signature/access-wood/</vt:lpstr>
      <vt:lpstr>Memory                 https://www.bentleymills.com/product/memory/ </vt:lpstr>
      <vt:lpstr>Moment  https://www.bentleymills.com/product/moment/</vt:lpstr>
      <vt:lpstr>Mood  https://www.bentleymills.com/product/mood/</vt:lpstr>
      <vt:lpstr>Batiste   https://www.bentleymills.com/product/batiste/</vt:lpstr>
      <vt:lpstr>Batiste   https://www.bentleymills.com/product/batiste/</vt:lpstr>
      <vt:lpstr>Fortified Foundations –LVT - 5.0mm Loose Lay   Fortified Foundations Color Options</vt:lpstr>
      <vt:lpstr>Fortified Foundations LVT - 5.0mm Polished Concrete         Fortified Foundation Color Offering</vt:lpstr>
      <vt:lpstr>Fortified Foundations LVT - 5.0mm  - Pike &amp; Shenandoah Fortified Foundations Color Options</vt:lpstr>
      <vt:lpstr>Fortified Foundations LVT - 5.0mm  - Pike &amp; Shenandoah Fortified Foundations Color Options</vt:lpstr>
      <vt:lpstr>Fortified Foundations LVT - 5.0mm  - Pike &amp; Shenandoah Fortified Foundations Color Options</vt:lpstr>
      <vt:lpstr>Fortified Foundations LVT - 5.0mm – Fargesia Bamboo, Gunnison &amp; Heritage Wood Fortified Foundations Color Options</vt:lpstr>
      <vt:lpstr>Terrazzo </vt:lpstr>
      <vt:lpstr>Terrazzo </vt:lpstr>
      <vt:lpstr>Trend Origina        https://trendterrazzo.com/terrazzo-trend-origina/  </vt:lpstr>
      <vt:lpstr>Trend Origina        https://trendterrazzo.com/terrazzo-trend-origina/  </vt:lpstr>
      <vt:lpstr>Trend Origina        https://trendterrazzo.com/terrazzo-trend-origina/  </vt:lpstr>
      <vt:lpstr>Trend Origina        https://trendterrazzo.com/terrazzo-trend-origina/  </vt:lpstr>
      <vt:lpstr>Trend Origina        https://trendterrazzo.com/terrazzo-trend-origina/  </vt:lpstr>
      <vt:lpstr>Cork</vt:lpstr>
      <vt:lpstr>Cork</vt:lpstr>
      <vt:lpstr>Inspire Natural Wood</vt:lpstr>
      <vt:lpstr>Inspire Natural Wood   </vt:lpstr>
      <vt:lpstr>Inspire Natural Wood    </vt:lpstr>
      <vt:lpstr>Inspire Cork    </vt:lpstr>
      <vt:lpstr>Inspire Cork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Braxton Allred</dc:creator>
  <cp:lastModifiedBy>Braxton Allred</cp:lastModifiedBy>
  <cp:revision>45</cp:revision>
  <cp:lastPrinted>2025-05-09T21:31:36Z</cp:lastPrinted>
  <dcterms:created xsi:type="dcterms:W3CDTF">2022-01-11T18:47:32Z</dcterms:created>
  <dcterms:modified xsi:type="dcterms:W3CDTF">2025-08-15T18:05:42Z</dcterms:modified>
</cp:coreProperties>
</file>